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6880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Shape 2"/>
          <p:cNvSpPr/>
          <p:nvPr/>
        </p:nvSpPr>
        <p:spPr>
          <a:xfrm>
            <a:off x="6126480" y="64008"/>
            <a:ext cx="3017520" cy="5015484"/>
          </a:xfrm>
          <a:prstGeom prst="rect">
            <a:avLst/>
          </a:prstGeom>
          <a:solidFill>
            <a:srgbClr val="FFFFFF">
              <a:alpha val="6000"/>
            </a:srgbClr>
          </a:solidFill>
          <a:ln w="5080">
            <a:solidFill>
              <a:srgbClr val="4DA6E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 l="4167" t="22942" r="7738" b="24706"/>
          <a:stretch>
            <a:fillRect/>
          </a:stretch>
        </p:blipFill>
        <p:spPr>
          <a:xfrm>
            <a:off x="116357" y="140207"/>
            <a:ext cx="1492105" cy="705613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445098" y="965352"/>
            <a:ext cx="5532120" cy="1803214"/>
          </a:xfrm>
          <a:prstGeom prst="rect">
            <a:avLst/>
          </a:prstGeom>
          <a:solidFill>
            <a:srgbClr val="4DA6E0">
              <a:alpha val="13000"/>
            </a:srgbClr>
          </a:solidFill>
          <a:ln w="1016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4"/>
          <p:cNvSpPr/>
          <p:nvPr/>
        </p:nvSpPr>
        <p:spPr>
          <a:xfrm>
            <a:off x="401283" y="1179576"/>
            <a:ext cx="5349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Inteligencia Artificial (IA), SCRUM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536538" y="1836420"/>
            <a:ext cx="5349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4DA6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Aprendizaje Basado en Proyectos (ABP)</a:t>
            </a:r>
            <a:endParaRPr lang="en-US" sz="2300" dirty="0"/>
          </a:p>
        </p:txBody>
      </p:sp>
      <p:sp>
        <p:nvSpPr>
          <p:cNvPr id="9" name="Shape 6"/>
          <p:cNvSpPr/>
          <p:nvPr/>
        </p:nvSpPr>
        <p:spPr>
          <a:xfrm>
            <a:off x="457200" y="2816352"/>
            <a:ext cx="5029200" cy="0"/>
          </a:xfrm>
          <a:prstGeom prst="line">
            <a:avLst/>
          </a:prstGeom>
          <a:noFill/>
          <a:ln w="1524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7"/>
          <p:cNvSpPr/>
          <p:nvPr/>
        </p:nvSpPr>
        <p:spPr>
          <a:xfrm>
            <a:off x="457200" y="2907792"/>
            <a:ext cx="5486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Mª Estefanía Avilés Mariño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457200" y="321868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4DA6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Profesora Ayudante Doctora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457200" y="3456432"/>
            <a:ext cx="5577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9DB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Dpto. de Lingüística Aplicada a la Ciencia y la Tecnología  |  ETSIT UPM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457200" y="3794760"/>
            <a:ext cx="3474720" cy="502920"/>
          </a:xfrm>
          <a:prstGeom prst="roundRect">
            <a:avLst>
              <a:gd name="adj" fmla="val 10909"/>
            </a:avLst>
          </a:prstGeom>
          <a:solidFill>
            <a:srgbClr val="4DA6E0">
              <a:alpha val="80000"/>
            </a:srgbClr>
          </a:solidFill>
          <a:ln w="1016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Text 11"/>
          <p:cNvSpPr/>
          <p:nvPr/>
        </p:nvSpPr>
        <p:spPr>
          <a:xfrm>
            <a:off x="457200" y="3794760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de mayo de 2026  ·  12:00–14:00 h  ·  Online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57200" y="440740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7BA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Primavera Tech UPM  —  PDI e Investigadores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5989320" y="3858768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BA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Organizado por:</a:t>
            </a:r>
            <a:endParaRPr lang="en-US" sz="85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rcRect l="34068" r="5637"/>
          <a:stretch>
            <a:fillRect/>
          </a:stretch>
        </p:blipFill>
        <p:spPr>
          <a:xfrm>
            <a:off x="7094220" y="4208526"/>
            <a:ext cx="1874520" cy="749808"/>
          </a:xfrm>
          <a:prstGeom prst="rect">
            <a:avLst/>
          </a:prstGeom>
        </p:spPr>
      </p:pic>
      <p:pic>
        <p:nvPicPr>
          <p:cNvPr id="1026" name="Picture 2" descr="Lingüística Aplicada a la Ciencia y a la Tecnología | ETSISI">
            <a:extLst>
              <a:ext uri="{FF2B5EF4-FFF2-40B4-BE49-F238E27FC236}">
                <a16:creationId xmlns:a16="http://schemas.microsoft.com/office/drawing/2014/main" id="{E11B3857-B39D-721E-5882-14A02D392A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197" y="1668780"/>
            <a:ext cx="1038225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TSI Telecomunicación UPM | Madrid">
            <a:extLst>
              <a:ext uri="{FF2B5EF4-FFF2-40B4-BE49-F238E27FC236}">
                <a16:creationId xmlns:a16="http://schemas.microsoft.com/office/drawing/2014/main" id="{16FD7B8A-4AF7-76F9-C004-A4372471A4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5" t="-1379" r="7334" b="13598"/>
          <a:stretch>
            <a:fillRect/>
          </a:stretch>
        </p:blipFill>
        <p:spPr bwMode="auto">
          <a:xfrm>
            <a:off x="7349422" y="1838273"/>
            <a:ext cx="1496658" cy="1535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E3B907EA-2CE0-3E9E-3A21-E6A2E96E57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1197" y="110388"/>
            <a:ext cx="2648086" cy="13208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0292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Resultados del estudio — cuestionario (curso 24-25), parte 2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0" y="45720"/>
            <a:ext cx="1005840" cy="40233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50808" y="4745736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8750808" y="47457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274320" y="594360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Figura 3. Bloque metodologías activas, gamificación, IA y tecnologías emergentes (escala 1–5).</a:t>
            </a:r>
            <a:endParaRPr lang="en-US" sz="85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74320" y="804672"/>
            <a:ext cx="8595360" cy="21488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74320" y="2999232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Figura 4. Barreras motivacionales — respuestas abiertas (n con cada barrera señalada).</a:t>
            </a:r>
            <a:endParaRPr lang="en-US" sz="85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4320" y="3200400"/>
            <a:ext cx="8595360" cy="17373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274320" y="4773168"/>
            <a:ext cx="85953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Nota. n=31. Fuente: elaboración propia. Las barras de barreras reflejan el número de menciones espontáneas por alumno.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0292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Resultados y evidencias del PIE (corpus de tareas, curso 24-25)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0" y="45720"/>
            <a:ext cx="1005840" cy="40233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50808" y="4745736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8750808" y="47457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274320" y="566928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Corpus: 10 grupos · ~50 alumnos · IGL2, ETSIT UPM · Tareas no recuperables (abril 2026)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274320" y="804672"/>
            <a:ext cx="2029968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1" name="Shape 8"/>
          <p:cNvSpPr/>
          <p:nvPr/>
        </p:nvSpPr>
        <p:spPr>
          <a:xfrm>
            <a:off x="274320" y="804672"/>
            <a:ext cx="91440" cy="859536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9"/>
          <p:cNvSpPr/>
          <p:nvPr/>
        </p:nvSpPr>
        <p:spPr>
          <a:xfrm>
            <a:off x="411480" y="822960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2200" dirty="0"/>
          </a:p>
        </p:txBody>
      </p:sp>
      <p:sp>
        <p:nvSpPr>
          <p:cNvPr id="13" name="Text 10"/>
          <p:cNvSpPr/>
          <p:nvPr/>
        </p:nvSpPr>
        <p:spPr>
          <a:xfrm>
            <a:off x="384048" y="1225296"/>
            <a:ext cx="1874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Grupos con roles SCRUM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384048" y="1426464"/>
            <a:ext cx="1874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 · PO · Engineers</a:t>
            </a:r>
            <a:endParaRPr lang="en-US" sz="800" dirty="0"/>
          </a:p>
        </p:txBody>
      </p:sp>
      <p:sp>
        <p:nvSpPr>
          <p:cNvPr id="15" name="Shape 12"/>
          <p:cNvSpPr/>
          <p:nvPr/>
        </p:nvSpPr>
        <p:spPr>
          <a:xfrm>
            <a:off x="2450592" y="804672"/>
            <a:ext cx="2029968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6" name="Shape 13"/>
          <p:cNvSpPr/>
          <p:nvPr/>
        </p:nvSpPr>
        <p:spPr>
          <a:xfrm>
            <a:off x="2450592" y="804672"/>
            <a:ext cx="91440" cy="859536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Text 14"/>
          <p:cNvSpPr/>
          <p:nvPr/>
        </p:nvSpPr>
        <p:spPr>
          <a:xfrm>
            <a:off x="2587752" y="822960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2560320" y="1225296"/>
            <a:ext cx="1874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Trello con planificación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2560320" y="1426464"/>
            <a:ext cx="1874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de 10 grupos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4626864" y="804672"/>
            <a:ext cx="2029968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1" name="Shape 18"/>
          <p:cNvSpPr/>
          <p:nvPr/>
        </p:nvSpPr>
        <p:spPr>
          <a:xfrm>
            <a:off x="4626864" y="804672"/>
            <a:ext cx="91440" cy="859536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Text 19"/>
          <p:cNvSpPr/>
          <p:nvPr/>
        </p:nvSpPr>
        <p:spPr>
          <a:xfrm>
            <a:off x="4764024" y="822960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2200" dirty="0"/>
          </a:p>
        </p:txBody>
      </p:sp>
      <p:sp>
        <p:nvSpPr>
          <p:cNvPr id="23" name="Text 20"/>
          <p:cNvSpPr/>
          <p:nvPr/>
        </p:nvSpPr>
        <p:spPr>
          <a:xfrm>
            <a:off x="4736592" y="1225296"/>
            <a:ext cx="1874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Declaran y justifican IA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4736592" y="1426464"/>
            <a:ext cx="1874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los grupos</a:t>
            </a:r>
            <a:endParaRPr lang="en-US" sz="800" dirty="0"/>
          </a:p>
        </p:txBody>
      </p:sp>
      <p:sp>
        <p:nvSpPr>
          <p:cNvPr id="25" name="Shape 22"/>
          <p:cNvSpPr/>
          <p:nvPr/>
        </p:nvSpPr>
        <p:spPr>
          <a:xfrm>
            <a:off x="6803136" y="804672"/>
            <a:ext cx="2029968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6" name="Shape 23"/>
          <p:cNvSpPr/>
          <p:nvPr/>
        </p:nvSpPr>
        <p:spPr>
          <a:xfrm>
            <a:off x="6803136" y="804672"/>
            <a:ext cx="91440" cy="859536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Text 24"/>
          <p:cNvSpPr/>
          <p:nvPr/>
        </p:nvSpPr>
        <p:spPr>
          <a:xfrm>
            <a:off x="6940296" y="822960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</a:t>
            </a:r>
            <a:endParaRPr lang="en-US" sz="2200" dirty="0"/>
          </a:p>
        </p:txBody>
      </p:sp>
      <p:sp>
        <p:nvSpPr>
          <p:cNvPr id="28" name="Text 25"/>
          <p:cNvSpPr/>
          <p:nvPr/>
        </p:nvSpPr>
        <p:spPr>
          <a:xfrm>
            <a:off x="6912864" y="1225296"/>
            <a:ext cx="1874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Backlog con hipótesis</a:t>
            </a:r>
            <a:endParaRPr lang="en-US" sz="850" dirty="0"/>
          </a:p>
        </p:txBody>
      </p:sp>
      <p:sp>
        <p:nvSpPr>
          <p:cNvPr id="29" name="Text 26"/>
          <p:cNvSpPr/>
          <p:nvPr/>
        </p:nvSpPr>
        <p:spPr>
          <a:xfrm>
            <a:off x="6912864" y="1426464"/>
            <a:ext cx="1874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de 10 grupos</a:t>
            </a:r>
            <a:endParaRPr lang="en-US" sz="800" dirty="0"/>
          </a:p>
        </p:txBody>
      </p:sp>
      <p:sp>
        <p:nvSpPr>
          <p:cNvPr id="30" name="Text 27"/>
          <p:cNvSpPr/>
          <p:nvPr/>
        </p:nvSpPr>
        <p:spPr>
          <a:xfrm>
            <a:off x="274320" y="1737360"/>
            <a:ext cx="4160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Consecución por objetivo (O1–O5)</a:t>
            </a:r>
            <a:endParaRPr lang="en-US" sz="1050" dirty="0"/>
          </a:p>
        </p:txBody>
      </p:sp>
      <p:sp>
        <p:nvSpPr>
          <p:cNvPr id="31" name="Text 28"/>
          <p:cNvSpPr/>
          <p:nvPr/>
        </p:nvSpPr>
        <p:spPr>
          <a:xfrm>
            <a:off x="274320" y="2029968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O1 SCRUM — roles y Trello</a:t>
            </a:r>
            <a:endParaRPr lang="en-US" sz="850" dirty="0"/>
          </a:p>
        </p:txBody>
      </p:sp>
      <p:sp>
        <p:nvSpPr>
          <p:cNvPr id="32" name="Shape 29"/>
          <p:cNvSpPr/>
          <p:nvPr/>
        </p:nvSpPr>
        <p:spPr>
          <a:xfrm>
            <a:off x="274320" y="2249424"/>
            <a:ext cx="3840480" cy="20116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Shape 30"/>
          <p:cNvSpPr/>
          <p:nvPr/>
        </p:nvSpPr>
        <p:spPr>
          <a:xfrm>
            <a:off x="274320" y="2249424"/>
            <a:ext cx="3456432" cy="2011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Text 31"/>
          <p:cNvSpPr/>
          <p:nvPr/>
        </p:nvSpPr>
        <p:spPr>
          <a:xfrm>
            <a:off x="3776472" y="2249424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</a:t>
            </a:r>
            <a:endParaRPr lang="en-US" sz="850" dirty="0"/>
          </a:p>
        </p:txBody>
      </p:sp>
      <p:sp>
        <p:nvSpPr>
          <p:cNvPr id="35" name="Text 32"/>
          <p:cNvSpPr/>
          <p:nvPr/>
        </p:nvSpPr>
        <p:spPr>
          <a:xfrm>
            <a:off x="274320" y="2560320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O2 IA — uso declarado y crítico</a:t>
            </a:r>
            <a:endParaRPr lang="en-US" sz="850" dirty="0"/>
          </a:p>
        </p:txBody>
      </p:sp>
      <p:sp>
        <p:nvSpPr>
          <p:cNvPr id="36" name="Shape 33"/>
          <p:cNvSpPr/>
          <p:nvPr/>
        </p:nvSpPr>
        <p:spPr>
          <a:xfrm>
            <a:off x="274320" y="2779776"/>
            <a:ext cx="3840480" cy="20116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Shape 34"/>
          <p:cNvSpPr/>
          <p:nvPr/>
        </p:nvSpPr>
        <p:spPr>
          <a:xfrm>
            <a:off x="274320" y="2779776"/>
            <a:ext cx="3072384" cy="20116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Text 35"/>
          <p:cNvSpPr/>
          <p:nvPr/>
        </p:nvSpPr>
        <p:spPr>
          <a:xfrm>
            <a:off x="3392424" y="2779776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</a:t>
            </a:r>
            <a:endParaRPr lang="en-US" sz="850" dirty="0"/>
          </a:p>
        </p:txBody>
      </p:sp>
      <p:sp>
        <p:nvSpPr>
          <p:cNvPr id="39" name="Text 36"/>
          <p:cNvSpPr/>
          <p:nvPr/>
        </p:nvSpPr>
        <p:spPr>
          <a:xfrm>
            <a:off x="274320" y="3090672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O3 Ética IA — revisión humana</a:t>
            </a:r>
            <a:endParaRPr lang="en-US" sz="850" dirty="0"/>
          </a:p>
        </p:txBody>
      </p:sp>
      <p:sp>
        <p:nvSpPr>
          <p:cNvPr id="40" name="Shape 37"/>
          <p:cNvSpPr/>
          <p:nvPr/>
        </p:nvSpPr>
        <p:spPr>
          <a:xfrm>
            <a:off x="274320" y="3310128"/>
            <a:ext cx="3840480" cy="20116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1" name="Shape 38"/>
          <p:cNvSpPr/>
          <p:nvPr/>
        </p:nvSpPr>
        <p:spPr>
          <a:xfrm>
            <a:off x="274320" y="3310128"/>
            <a:ext cx="2688336" cy="201168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2" name="Text 39"/>
          <p:cNvSpPr/>
          <p:nvPr/>
        </p:nvSpPr>
        <p:spPr>
          <a:xfrm>
            <a:off x="3008376" y="3310128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4DA6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</a:t>
            </a:r>
            <a:endParaRPr lang="en-US" sz="850" dirty="0"/>
          </a:p>
        </p:txBody>
      </p:sp>
      <p:sp>
        <p:nvSpPr>
          <p:cNvPr id="43" name="Text 40"/>
          <p:cNvSpPr/>
          <p:nvPr/>
        </p:nvSpPr>
        <p:spPr>
          <a:xfrm>
            <a:off x="274320" y="3621024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O4 HOT — análisis multi-ángulo</a:t>
            </a:r>
            <a:endParaRPr lang="en-US" sz="850" dirty="0"/>
          </a:p>
        </p:txBody>
      </p:sp>
      <p:sp>
        <p:nvSpPr>
          <p:cNvPr id="44" name="Shape 41"/>
          <p:cNvSpPr/>
          <p:nvPr/>
        </p:nvSpPr>
        <p:spPr>
          <a:xfrm>
            <a:off x="274320" y="3840480"/>
            <a:ext cx="3840480" cy="20116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5" name="Shape 42"/>
          <p:cNvSpPr/>
          <p:nvPr/>
        </p:nvSpPr>
        <p:spPr>
          <a:xfrm>
            <a:off x="274320" y="3840480"/>
            <a:ext cx="3072384" cy="20116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Text 43"/>
          <p:cNvSpPr/>
          <p:nvPr/>
        </p:nvSpPr>
        <p:spPr>
          <a:xfrm>
            <a:off x="3392424" y="3840480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</a:t>
            </a:r>
            <a:endParaRPr lang="en-US" sz="850" dirty="0"/>
          </a:p>
        </p:txBody>
      </p:sp>
      <p:sp>
        <p:nvSpPr>
          <p:cNvPr id="47" name="Text 44"/>
          <p:cNvSpPr/>
          <p:nvPr/>
        </p:nvSpPr>
        <p:spPr>
          <a:xfrm>
            <a:off x="274320" y="4151376"/>
            <a:ext cx="4133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O5 Gestión del tiempo</a:t>
            </a:r>
            <a:endParaRPr lang="en-US" sz="850" dirty="0"/>
          </a:p>
        </p:txBody>
      </p:sp>
      <p:sp>
        <p:nvSpPr>
          <p:cNvPr id="48" name="Shape 45"/>
          <p:cNvSpPr/>
          <p:nvPr/>
        </p:nvSpPr>
        <p:spPr>
          <a:xfrm>
            <a:off x="274320" y="4370832"/>
            <a:ext cx="3840480" cy="20116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Shape 46"/>
          <p:cNvSpPr/>
          <p:nvPr/>
        </p:nvSpPr>
        <p:spPr>
          <a:xfrm>
            <a:off x="274320" y="4370832"/>
            <a:ext cx="3456432" cy="201168"/>
          </a:xfrm>
          <a:prstGeom prst="rect">
            <a:avLst/>
          </a:prstGeom>
          <a:solidFill>
            <a:srgbClr val="5B7FA6"/>
          </a:solidFill>
          <a:ln w="1270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Text 47"/>
          <p:cNvSpPr/>
          <p:nvPr/>
        </p:nvSpPr>
        <p:spPr>
          <a:xfrm>
            <a:off x="3776472" y="4370832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5B7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</a:t>
            </a:r>
            <a:endParaRPr lang="en-US" sz="850" dirty="0"/>
          </a:p>
        </p:txBody>
      </p:sp>
      <p:sp>
        <p:nvSpPr>
          <p:cNvPr id="51" name="Text 48"/>
          <p:cNvSpPr/>
          <p:nvPr/>
        </p:nvSpPr>
        <p:spPr>
          <a:xfrm>
            <a:off x="4617720" y="1737360"/>
            <a:ext cx="4206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Herramientas de IA (n=10 grupos)</a:t>
            </a:r>
            <a:endParaRPr lang="en-US" sz="1050" dirty="0"/>
          </a:p>
        </p:txBody>
      </p:sp>
      <p:sp>
        <p:nvSpPr>
          <p:cNvPr id="52" name="Text 49"/>
          <p:cNvSpPr/>
          <p:nvPr/>
        </p:nvSpPr>
        <p:spPr>
          <a:xfrm>
            <a:off x="4617720" y="2029968"/>
            <a:ext cx="4160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</a:t>
            </a:r>
            <a:endParaRPr lang="en-US" sz="850" dirty="0"/>
          </a:p>
        </p:txBody>
      </p:sp>
      <p:sp>
        <p:nvSpPr>
          <p:cNvPr id="53" name="Shape 50"/>
          <p:cNvSpPr/>
          <p:nvPr/>
        </p:nvSpPr>
        <p:spPr>
          <a:xfrm>
            <a:off x="4617720" y="2249424"/>
            <a:ext cx="3657600" cy="20116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4" name="Shape 51"/>
          <p:cNvSpPr/>
          <p:nvPr/>
        </p:nvSpPr>
        <p:spPr>
          <a:xfrm>
            <a:off x="4617720" y="2249424"/>
            <a:ext cx="2560320" cy="2011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5" name="Text 52"/>
          <p:cNvSpPr/>
          <p:nvPr/>
        </p:nvSpPr>
        <p:spPr>
          <a:xfrm>
            <a:off x="7223760" y="2249424"/>
            <a:ext cx="502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7/10</a:t>
            </a:r>
            <a:endParaRPr lang="en-US" sz="850" dirty="0"/>
          </a:p>
        </p:txBody>
      </p:sp>
      <p:sp>
        <p:nvSpPr>
          <p:cNvPr id="56" name="Text 53"/>
          <p:cNvSpPr/>
          <p:nvPr/>
        </p:nvSpPr>
        <p:spPr>
          <a:xfrm>
            <a:off x="4617720" y="2560320"/>
            <a:ext cx="4160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</a:t>
            </a:r>
            <a:endParaRPr lang="en-US" sz="850" dirty="0"/>
          </a:p>
        </p:txBody>
      </p:sp>
      <p:sp>
        <p:nvSpPr>
          <p:cNvPr id="57" name="Shape 54"/>
          <p:cNvSpPr/>
          <p:nvPr/>
        </p:nvSpPr>
        <p:spPr>
          <a:xfrm>
            <a:off x="4617720" y="2779776"/>
            <a:ext cx="3657600" cy="20116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8" name="Shape 55"/>
          <p:cNvSpPr/>
          <p:nvPr/>
        </p:nvSpPr>
        <p:spPr>
          <a:xfrm>
            <a:off x="4617720" y="2779776"/>
            <a:ext cx="1463040" cy="20116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9" name="Text 56"/>
          <p:cNvSpPr/>
          <p:nvPr/>
        </p:nvSpPr>
        <p:spPr>
          <a:xfrm>
            <a:off x="6126480" y="2779776"/>
            <a:ext cx="502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4/10</a:t>
            </a:r>
            <a:endParaRPr lang="en-US" sz="850" dirty="0"/>
          </a:p>
        </p:txBody>
      </p:sp>
      <p:sp>
        <p:nvSpPr>
          <p:cNvPr id="60" name="Text 57"/>
          <p:cNvSpPr/>
          <p:nvPr/>
        </p:nvSpPr>
        <p:spPr>
          <a:xfrm>
            <a:off x="4617720" y="3090672"/>
            <a:ext cx="4160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</a:t>
            </a:r>
            <a:endParaRPr lang="en-US" sz="850" dirty="0"/>
          </a:p>
        </p:txBody>
      </p:sp>
      <p:sp>
        <p:nvSpPr>
          <p:cNvPr id="61" name="Shape 58"/>
          <p:cNvSpPr/>
          <p:nvPr/>
        </p:nvSpPr>
        <p:spPr>
          <a:xfrm>
            <a:off x="4617720" y="3310128"/>
            <a:ext cx="3657600" cy="20116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2" name="Shape 59"/>
          <p:cNvSpPr/>
          <p:nvPr/>
        </p:nvSpPr>
        <p:spPr>
          <a:xfrm>
            <a:off x="4617720" y="3310128"/>
            <a:ext cx="1097280" cy="201168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3" name="Text 60"/>
          <p:cNvSpPr/>
          <p:nvPr/>
        </p:nvSpPr>
        <p:spPr>
          <a:xfrm>
            <a:off x="5760720" y="3310128"/>
            <a:ext cx="502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4DA6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3/10</a:t>
            </a:r>
            <a:endParaRPr lang="en-US" sz="850" dirty="0"/>
          </a:p>
        </p:txBody>
      </p:sp>
      <p:sp>
        <p:nvSpPr>
          <p:cNvPr id="64" name="Text 61"/>
          <p:cNvSpPr/>
          <p:nvPr/>
        </p:nvSpPr>
        <p:spPr>
          <a:xfrm>
            <a:off x="4617720" y="3621024"/>
            <a:ext cx="4160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Copilot</a:t>
            </a:r>
            <a:endParaRPr lang="en-US" sz="850" dirty="0"/>
          </a:p>
        </p:txBody>
      </p:sp>
      <p:sp>
        <p:nvSpPr>
          <p:cNvPr id="65" name="Shape 62"/>
          <p:cNvSpPr/>
          <p:nvPr/>
        </p:nvSpPr>
        <p:spPr>
          <a:xfrm>
            <a:off x="4617720" y="3840480"/>
            <a:ext cx="3657600" cy="20116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6" name="Shape 63"/>
          <p:cNvSpPr/>
          <p:nvPr/>
        </p:nvSpPr>
        <p:spPr>
          <a:xfrm>
            <a:off x="4617720" y="3840480"/>
            <a:ext cx="365760" cy="20116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7" name="Text 64"/>
          <p:cNvSpPr/>
          <p:nvPr/>
        </p:nvSpPr>
        <p:spPr>
          <a:xfrm>
            <a:off x="5029200" y="3840480"/>
            <a:ext cx="502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1/10</a:t>
            </a:r>
            <a:endParaRPr lang="en-US" sz="850" dirty="0"/>
          </a:p>
        </p:txBody>
      </p:sp>
      <p:sp>
        <p:nvSpPr>
          <p:cNvPr id="68" name="Text 65"/>
          <p:cNvSpPr/>
          <p:nvPr/>
        </p:nvSpPr>
        <p:spPr>
          <a:xfrm>
            <a:off x="4617720" y="4151376"/>
            <a:ext cx="4160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Grok</a:t>
            </a:r>
            <a:endParaRPr lang="en-US" sz="850" dirty="0"/>
          </a:p>
        </p:txBody>
      </p:sp>
      <p:sp>
        <p:nvSpPr>
          <p:cNvPr id="69" name="Shape 66"/>
          <p:cNvSpPr/>
          <p:nvPr/>
        </p:nvSpPr>
        <p:spPr>
          <a:xfrm>
            <a:off x="4617720" y="4370832"/>
            <a:ext cx="3657600" cy="20116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0" name="Shape 67"/>
          <p:cNvSpPr/>
          <p:nvPr/>
        </p:nvSpPr>
        <p:spPr>
          <a:xfrm>
            <a:off x="4617720" y="4370832"/>
            <a:ext cx="365760" cy="20116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1" name="Text 68"/>
          <p:cNvSpPr/>
          <p:nvPr/>
        </p:nvSpPr>
        <p:spPr>
          <a:xfrm>
            <a:off x="5029200" y="4370832"/>
            <a:ext cx="502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1/10</a:t>
            </a:r>
            <a:endParaRPr lang="en-US" sz="850" dirty="0"/>
          </a:p>
        </p:txBody>
      </p:sp>
      <p:sp>
        <p:nvSpPr>
          <p:cNvPr id="72" name="Shape 69"/>
          <p:cNvSpPr/>
          <p:nvPr/>
        </p:nvSpPr>
        <p:spPr>
          <a:xfrm>
            <a:off x="274320" y="4645152"/>
            <a:ext cx="8595360" cy="347472"/>
          </a:xfrm>
          <a:prstGeom prst="rect">
            <a:avLst/>
          </a:prstGeom>
          <a:solidFill>
            <a:srgbClr val="EBF2F9"/>
          </a:solidFill>
          <a:ln w="635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3" name="Text 70"/>
          <p:cNvSpPr/>
          <p:nvPr/>
        </p:nvSpPr>
        <p:spPr>
          <a:xfrm>
            <a:off x="365760" y="4654296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Evidencia destacada: </a:t>
            </a:r>
            <a:r>
              <a:rPr lang="en-US" sz="9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«Este enfoque basado en sprints se asemeja al flujo de trabajo habitual en proyectos reales de ingeniería de telecomunicaciones.»</a:t>
            </a: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(G23, abril 2026)</a:t>
            </a:r>
            <a:endParaRPr lang="en-US" sz="900" dirty="0"/>
          </a:p>
        </p:txBody>
      </p:sp>
      <p:sp>
        <p:nvSpPr>
          <p:cNvPr id="74" name="Text 71"/>
          <p:cNvSpPr/>
          <p:nvPr/>
        </p:nvSpPr>
        <p:spPr>
          <a:xfrm>
            <a:off x="274320" y="4773168"/>
            <a:ext cx="85953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análisis cualitativo del corpus IGL2 (n=10 grupos). Contraste con Avilés Mariño &amp; Sarasa Cabezuelo (2025), Algorithms, 18(10), art. 634.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Shape 2"/>
          <p:cNvSpPr/>
          <p:nvPr/>
        </p:nvSpPr>
        <p:spPr>
          <a:xfrm>
            <a:off x="5852160" y="64008"/>
            <a:ext cx="3291840" cy="5015484"/>
          </a:xfrm>
          <a:prstGeom prst="rect">
            <a:avLst/>
          </a:prstGeom>
          <a:solidFill>
            <a:srgbClr val="FFFFFF">
              <a:alpha val="6000"/>
            </a:srgbClr>
          </a:solidFill>
          <a:ln w="5080">
            <a:solidFill>
              <a:srgbClr val="4DA6E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35040" y="164592"/>
            <a:ext cx="2743200" cy="8229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38912" y="457200"/>
            <a:ext cx="5257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4DA6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Gracias por su atención</a:t>
            </a:r>
            <a:endParaRPr lang="en-US" sz="2600" dirty="0"/>
          </a:p>
        </p:txBody>
      </p:sp>
      <p:sp>
        <p:nvSpPr>
          <p:cNvPr id="7" name="Shape 4"/>
          <p:cNvSpPr/>
          <p:nvPr/>
        </p:nvSpPr>
        <p:spPr>
          <a:xfrm>
            <a:off x="438912" y="1152144"/>
            <a:ext cx="5120640" cy="0"/>
          </a:xfrm>
          <a:prstGeom prst="line">
            <a:avLst/>
          </a:prstGeom>
          <a:noFill/>
          <a:ln w="1524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Shape 5"/>
          <p:cNvSpPr/>
          <p:nvPr/>
        </p:nvSpPr>
        <p:spPr>
          <a:xfrm>
            <a:off x="438912" y="1261872"/>
            <a:ext cx="219456" cy="219456"/>
          </a:xfrm>
          <a:prstGeom prst="ellipse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6"/>
          <p:cNvSpPr/>
          <p:nvPr/>
        </p:nvSpPr>
        <p:spPr>
          <a:xfrm>
            <a:off x="438912" y="12618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731520" y="1243584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050" dirty="0">
                <a:solidFill>
                  <a:srgbClr val="C0D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ecosistema IA + SCRUM + ABP + TBL mejora la gestión del tiempo, el pensamiento crítico y la competencia comunicativa en inglés técnico.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38912" y="2048256"/>
            <a:ext cx="219456" cy="219456"/>
          </a:xfrm>
          <a:prstGeom prst="ellipse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9"/>
          <p:cNvSpPr/>
          <p:nvPr/>
        </p:nvSpPr>
        <p:spPr>
          <a:xfrm>
            <a:off x="438912" y="2048256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731520" y="2029968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050" dirty="0">
                <a:solidFill>
                  <a:srgbClr val="C0D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100 % del alumnado aplica espontáneamente SCRUM en contextos reales de ingeniería, lo que valida la transferibilidad del PIE IE26.0912.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438912" y="2834640"/>
            <a:ext cx="219456" cy="219456"/>
          </a:xfrm>
          <a:prstGeom prst="ellipse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Text 12"/>
          <p:cNvSpPr/>
          <p:nvPr/>
        </p:nvSpPr>
        <p:spPr>
          <a:xfrm>
            <a:off x="438912" y="2834640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731520" y="2816352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050" dirty="0">
                <a:solidFill>
                  <a:srgbClr val="C0D8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uso crítico y declarado de herramientas de IA por parte del alumnado constituye evidencia de alfabetización digital efectiva.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438912" y="3675888"/>
            <a:ext cx="5212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Mª Estefanía Avilés Mariño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438912" y="3968496"/>
            <a:ext cx="5212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DA6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Profesora Ayudante Doctora · Dpto. Lingüística Aplicada · ETSIT UPM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38912" y="4251960"/>
            <a:ext cx="5230368" cy="365760"/>
          </a:xfrm>
          <a:prstGeom prst="rect">
            <a:avLst/>
          </a:prstGeom>
          <a:solidFill>
            <a:srgbClr val="0A66C2"/>
          </a:solidFill>
          <a:ln w="12700">
            <a:solidFill>
              <a:srgbClr val="0A66C2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7"/>
          <p:cNvSpPr/>
          <p:nvPr/>
        </p:nvSpPr>
        <p:spPr>
          <a:xfrm>
            <a:off x="493776" y="425196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  </a:t>
            </a:r>
            <a:r>
              <a:rPr lang="en-US" sz="1000" dirty="0">
                <a:solidFill>
                  <a:srgbClr val="BD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linkedin.com/in/stephanie-estefania-av-ma-7480a25a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438912" y="4663440"/>
            <a:ext cx="5230368" cy="329184"/>
          </a:xfrm>
          <a:prstGeom prst="rect">
            <a:avLst/>
          </a:prstGeom>
          <a:solidFill>
            <a:srgbClr val="FFFFFF">
              <a:alpha val="90000"/>
            </a:srgbClr>
          </a:solidFill>
          <a:ln w="762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Text 19"/>
          <p:cNvSpPr/>
          <p:nvPr/>
        </p:nvSpPr>
        <p:spPr>
          <a:xfrm>
            <a:off x="493776" y="4663440"/>
            <a:ext cx="5120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4DA6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Comité org. — GELS 2026  </a:t>
            </a:r>
            <a:r>
              <a:rPr lang="en-US" sz="900" dirty="0">
                <a:solidFill>
                  <a:srgbClr val="9DB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Sorbonne Université, París · gels2026.sciencesconf.org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5989320" y="3931920"/>
            <a:ext cx="3017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BAD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Organizado por:</a:t>
            </a:r>
            <a:endParaRPr lang="en-US" sz="850" dirty="0"/>
          </a:p>
        </p:txBody>
      </p:sp>
      <p:pic>
        <p:nvPicPr>
          <p:cNvPr id="24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852160" y="4169664"/>
            <a:ext cx="3108960" cy="7498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0292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Referencias (APA 7)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0" y="45720"/>
            <a:ext cx="1005840" cy="40233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4"/>
          <p:cNvSpPr/>
          <p:nvPr/>
        </p:nvSpPr>
        <p:spPr>
          <a:xfrm>
            <a:off x="274320" y="621792"/>
            <a:ext cx="4251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Anderson, L. W., &amp; Krathwohl, D. R. (Eds.). (2001). A taxonomy for learning, teaching, and assessing. Longman.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274320" y="1088136"/>
            <a:ext cx="4251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Avilés Mariño, M. E. (2025). Shaping inclusive learning spaces. En Cultura, ciudad y educación. McGraw-Hill. ISBN 978-84-486-5192-3.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274320" y="1554480"/>
            <a:ext cx="4251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Avilés Mariño, M. E., &amp; Sarasa Cabezuelo, A. (2025). AI-enhanced PBL and experiential learning. Algorithms, 18(10), art. 634. https://doi.org/10.3390/a18100634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274320" y="2020824"/>
            <a:ext cx="4251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Dodge, B. (1995). WebQuests: A technique for internet-based learning. Distance Educator, 1(2), 10–13.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274320" y="2487168"/>
            <a:ext cx="4251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Dudley-Evans, T., &amp; St John, M. J. (1998). Developments in English for specific purposes. Cambridge University Press.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274320" y="2953512"/>
            <a:ext cx="4251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European Commission. (2021). Digital Decade Policy Programme 2030. Publications Office of the EU.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274320" y="3419856"/>
            <a:ext cx="4251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Gilster, P. (1997). Digital literacy. John Wiley &amp; Sons.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274320" y="3886200"/>
            <a:ext cx="4251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Latorre, A. (2003). La investigación-acción. Graó.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274320" y="4352544"/>
            <a:ext cx="4251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LOMLOE. (2020). Ley Orgánica 3/2020, de 29 de diciembre. BOE núm. 340.</a:t>
            </a:r>
            <a:endParaRPr lang="en-US" sz="850" dirty="0"/>
          </a:p>
        </p:txBody>
      </p:sp>
      <p:sp>
        <p:nvSpPr>
          <p:cNvPr id="16" name="Text 13"/>
          <p:cNvSpPr/>
          <p:nvPr/>
        </p:nvSpPr>
        <p:spPr>
          <a:xfrm>
            <a:off x="4754880" y="621792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Russell, S., &amp; Norvig, P. (2021). Artificial intelligence: A modern approach (4.ª ed.). Pearson.</a:t>
            </a:r>
            <a:endParaRPr lang="en-US" sz="850" dirty="0"/>
          </a:p>
        </p:txBody>
      </p:sp>
      <p:sp>
        <p:nvSpPr>
          <p:cNvPr id="17" name="Text 14"/>
          <p:cNvSpPr/>
          <p:nvPr/>
        </p:nvSpPr>
        <p:spPr>
          <a:xfrm>
            <a:off x="4754880" y="1088136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Schwaber, K., &amp; Sutherland, J. (2020). The Scrum Guide. Scrum.org. https://scrumguides.org</a:t>
            </a:r>
            <a:endParaRPr lang="en-US" sz="850" dirty="0"/>
          </a:p>
        </p:txBody>
      </p:sp>
      <p:sp>
        <p:nvSpPr>
          <p:cNvPr id="18" name="Text 15"/>
          <p:cNvSpPr/>
          <p:nvPr/>
        </p:nvSpPr>
        <p:spPr>
          <a:xfrm>
            <a:off x="4754880" y="155448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Thomas, J. W. (2000). A review of research on project-based learning. Autodesk Foundation.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4754880" y="2020824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Topping, K. (1998). Peer assessment between students in colleges and universities. Review of Educational Research, 68(3), 249–276.</a:t>
            </a:r>
            <a:endParaRPr lang="en-US" sz="850" dirty="0"/>
          </a:p>
        </p:txBody>
      </p:sp>
      <p:sp>
        <p:nvSpPr>
          <p:cNvPr id="20" name="Text 17"/>
          <p:cNvSpPr/>
          <p:nvPr/>
        </p:nvSpPr>
        <p:spPr>
          <a:xfrm>
            <a:off x="4754880" y="2487168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Unión Europea. (2024). Reglamento (UE) 2024/1689 — Ley de IA (AI Act). DOUE L 1689.</a:t>
            </a:r>
            <a:endParaRPr lang="en-US" sz="850" dirty="0"/>
          </a:p>
        </p:txBody>
      </p:sp>
      <p:sp>
        <p:nvSpPr>
          <p:cNvPr id="21" name="Text 18"/>
          <p:cNvSpPr/>
          <p:nvPr/>
        </p:nvSpPr>
        <p:spPr>
          <a:xfrm>
            <a:off x="4754880" y="2953512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Vygotsky, L. S. (1978). Mind in society. Harvard University Press.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4754880" y="3419856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WEF. (2023). Future of Jobs Report. World Economic Forum.</a:t>
            </a:r>
            <a:endParaRPr lang="en-US" sz="850" dirty="0"/>
          </a:p>
        </p:txBody>
      </p:sp>
      <p:sp>
        <p:nvSpPr>
          <p:cNvPr id="23" name="Text 20"/>
          <p:cNvSpPr/>
          <p:nvPr/>
        </p:nvSpPr>
        <p:spPr>
          <a:xfrm>
            <a:off x="4754880" y="388620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Willis, J. (1996). A framework for task-based learning. Longman.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4754880" y="4352544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Zimbroianu, C., &amp; Avilés Mariño, M. E. (en prensa). Competencia comunicativa y ABP en STEM. ETSIT UPM.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4553712" y="585216"/>
            <a:ext cx="0" cy="4370832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0292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Índice de contenidos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0" y="45720"/>
            <a:ext cx="1005840" cy="40233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594360"/>
          <a:ext cx="8394192" cy="4236720"/>
        </p:xfrm>
        <a:graphic>
          <a:graphicData uri="http://schemas.openxmlformats.org/drawingml/2006/table">
            <a:tbl>
              <a:tblPr/>
              <a:tblGrid>
                <a:gridCol w="34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N.º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Sección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Descripción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Diap.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6CB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Introducción y marco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Contexto, problema de partida, estudios previos y motivación.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A6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Objetivos de la sesión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Qué esperamos alcanzar durante estas dos horas de trabajo.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6CB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Glosario de términos clave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Definiciones operativas: IA generativa, SCRUM, ABP, HOT…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A6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Descripción de la muestra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Asignatura IGL2 (ETSIT UPM): alumnado y estructura del curso.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6CB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Estructura SCRUM en el aula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 alumnos · 12 grupos · roles y diagrama de organización.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A6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Ecosistema metodológico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Matriz de aplicación IA + SCRUM + ABP + TBL en las tareas.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6CB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Resultados del estudio (24-25)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Datos del cuestionario: actitudes PRE, TIC, metodologías y barreras.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9–10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A6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Resultados y evidencias del PIE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Corpus de tareas: indicadores SCRUM, uso de IA, HOT.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6CB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Conclusiones y cierre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Síntesis, próximos pasos PIE IE26.0912 y datos de contacto.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A6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Referencias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64748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Bibliografía APA 7.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0292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Introducción y marco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0" y="45720"/>
            <a:ext cx="1005840" cy="40233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50808" y="4745736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8750808" y="47457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74320" y="594360"/>
            <a:ext cx="4114800" cy="4343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0" name="Shape 7"/>
          <p:cNvSpPr/>
          <p:nvPr/>
        </p:nvSpPr>
        <p:spPr>
          <a:xfrm>
            <a:off x="274320" y="594360"/>
            <a:ext cx="4114800" cy="310896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Text 8"/>
          <p:cNvSpPr/>
          <p:nvPr/>
        </p:nvSpPr>
        <p:spPr>
          <a:xfrm>
            <a:off x="347472" y="594360"/>
            <a:ext cx="400507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de partida — ETSIT UPM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365760" y="941832"/>
            <a:ext cx="3950208" cy="3941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Bajos niveles de competencia comunicativa (expresión y comprensión oral y escrita en inglés L2) detectados en alumnado de ingeniería.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Estudio con Dra. Cristina Zimbroianu: base comunicativa insuficiente + exposición previa al ABP en L1 → déficit en destrezas L1 y L2 y en habilidades blandas.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Dificultades observadas (figs. 1 y 2): extraer ideas, inferir, resumir, analizar y realizar análisis predictivos.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 directo: rendimiento académico y empleabilidad del egresado.</a:t>
            </a:r>
            <a:endParaRPr lang="en-US" sz="95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47472" y="2816352"/>
            <a:ext cx="2331720" cy="1572768"/>
          </a:xfrm>
          <a:prstGeom prst="rect">
            <a:avLst/>
          </a:prstGeom>
        </p:spPr>
      </p:pic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24912" y="2907792"/>
            <a:ext cx="1508760" cy="148132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47472" y="4425696"/>
            <a:ext cx="38770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87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Fig. 1 y 2. Impacto lingüístico y cuestiones neurolingüísticas observadas. Fuente: Avilés Mariño &amp; Sarasa Cabezuelo (2025).</a:t>
            </a:r>
            <a:endParaRPr lang="en-US" sz="750" dirty="0"/>
          </a:p>
        </p:txBody>
      </p:sp>
      <p:sp>
        <p:nvSpPr>
          <p:cNvPr id="16" name="Shape 11"/>
          <p:cNvSpPr/>
          <p:nvPr/>
        </p:nvSpPr>
        <p:spPr>
          <a:xfrm>
            <a:off x="4526280" y="594360"/>
            <a:ext cx="4343400" cy="4343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7" name="Shape 12"/>
          <p:cNvSpPr/>
          <p:nvPr/>
        </p:nvSpPr>
        <p:spPr>
          <a:xfrm>
            <a:off x="4526280" y="594360"/>
            <a:ext cx="4343400" cy="310896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3"/>
          <p:cNvSpPr/>
          <p:nvPr/>
        </p:nvSpPr>
        <p:spPr>
          <a:xfrm>
            <a:off x="4599432" y="594360"/>
            <a:ext cx="423367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Trayectoria investigadora y motivación</a:t>
            </a:r>
            <a:endParaRPr lang="en-US" sz="1050" dirty="0"/>
          </a:p>
        </p:txBody>
      </p:sp>
      <p:sp>
        <p:nvSpPr>
          <p:cNvPr id="19" name="Text 14"/>
          <p:cNvSpPr/>
          <p:nvPr/>
        </p:nvSpPr>
        <p:spPr>
          <a:xfrm>
            <a:off x="4617720" y="941832"/>
            <a:ext cx="4178808" cy="3941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Publicación de referencia: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Avilés Mariño (2025). Shaping inclusive learning spaces. En Cultura, ciudad y educación. McGraw-Hill. ISBN 978-84-486-5192-3.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 ETSIT — IE25.0911: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Integración de la IA en el aprendizaje de inglés técnico para Ingeniería de Telecomunicaciones y Biomedicina y Datos. Aplicación de IA en el aula para mitigar las deficiencias identificadas.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Artículo piloto: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Avilés Mariño &amp; Sarasa Cabezuelo (2025). AI-enhanced PBL and experiential learning. Algorithms, 18(10), art. 634. https://doi.org/10.3390/a18100634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 en curso — IE26.0912 (coord. Avilés Mariño):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Comunicación Ágil para Ingenieros: Integrando Scrum para Desarrollar Competencias Clave en Gestión del Tiempo y Análisis Crítico (curso 25-26).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0292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Objetivos de la sesión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0" y="45720"/>
            <a:ext cx="1005840" cy="40233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50808" y="4745736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8750808" y="47457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74320" y="658368"/>
            <a:ext cx="475488" cy="6583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7"/>
          <p:cNvSpPr/>
          <p:nvPr/>
        </p:nvSpPr>
        <p:spPr>
          <a:xfrm>
            <a:off x="274320" y="658368"/>
            <a:ext cx="4754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O1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7240" y="658368"/>
            <a:ext cx="80924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2" name="Text 9"/>
          <p:cNvSpPr/>
          <p:nvPr/>
        </p:nvSpPr>
        <p:spPr>
          <a:xfrm>
            <a:off x="868680" y="704088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Diseño del ecosistema metodológico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868680" y="941832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Presentar el diseño y fundamentación del ecosistema que integra SCRUM, ABP y aprendizaje por tareas en el aula de competencias comunicativas en inglés.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274320" y="1463040"/>
            <a:ext cx="475488" cy="65836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Text 12"/>
          <p:cNvSpPr/>
          <p:nvPr/>
        </p:nvSpPr>
        <p:spPr>
          <a:xfrm>
            <a:off x="274320" y="1463040"/>
            <a:ext cx="4754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O2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777240" y="1463040"/>
            <a:ext cx="80924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7" name="Text 14"/>
          <p:cNvSpPr/>
          <p:nvPr/>
        </p:nvSpPr>
        <p:spPr>
          <a:xfrm>
            <a:off x="868680" y="150876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generativa como herramienta de aprendizaje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868680" y="1746504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Mostrar cómo la IA generativa puede incorporarse mediante el análisis contrastado de retroalimentación y estrategias de web quest learning.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274320" y="2267712"/>
            <a:ext cx="475488" cy="658368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7"/>
          <p:cNvSpPr/>
          <p:nvPr/>
        </p:nvSpPr>
        <p:spPr>
          <a:xfrm>
            <a:off x="274320" y="2267712"/>
            <a:ext cx="4754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O3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777240" y="2267712"/>
            <a:ext cx="80924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2" name="Text 19"/>
          <p:cNvSpPr/>
          <p:nvPr/>
        </p:nvSpPr>
        <p:spPr>
          <a:xfrm>
            <a:off x="868680" y="2313432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DA6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ético de la IA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868680" y="2551176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Ofrecer pautas para el uso ético de la IA tanto por parte del alumnado como del profesorado en la creación de materiales y situaciones de aprendizaje.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274320" y="3072384"/>
            <a:ext cx="475488" cy="65836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Text 22"/>
          <p:cNvSpPr/>
          <p:nvPr/>
        </p:nvSpPr>
        <p:spPr>
          <a:xfrm>
            <a:off x="274320" y="3072384"/>
            <a:ext cx="4754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O4</a:t>
            </a:r>
            <a:endParaRPr lang="en-US" sz="1200" dirty="0"/>
          </a:p>
        </p:txBody>
      </p:sp>
      <p:sp>
        <p:nvSpPr>
          <p:cNvPr id="26" name="Shape 23"/>
          <p:cNvSpPr/>
          <p:nvPr/>
        </p:nvSpPr>
        <p:spPr>
          <a:xfrm>
            <a:off x="777240" y="3072384"/>
            <a:ext cx="80924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7" name="Text 24"/>
          <p:cNvSpPr/>
          <p:nvPr/>
        </p:nvSpPr>
        <p:spPr>
          <a:xfrm>
            <a:off x="868680" y="3118104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07B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Participación activa y pensamiento crítico de orden superior</a:t>
            </a:r>
            <a:endParaRPr lang="en-US" sz="1100" dirty="0"/>
          </a:p>
        </p:txBody>
      </p:sp>
      <p:sp>
        <p:nvSpPr>
          <p:cNvPr id="28" name="Text 25"/>
          <p:cNvSpPr/>
          <p:nvPr/>
        </p:nvSpPr>
        <p:spPr>
          <a:xfrm>
            <a:off x="868680" y="3355848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Compartir estrategias para incrementar la participación activa y fomentar el HOT y la alfabetización digital, tomando como referencia resultados del curso 24-25 (Avilés Mariño &amp; Sarasa Cabezuelo, 2025).</a:t>
            </a:r>
            <a:endParaRPr lang="en-US" sz="950" dirty="0"/>
          </a:p>
        </p:txBody>
      </p:sp>
      <p:sp>
        <p:nvSpPr>
          <p:cNvPr id="29" name="Shape 26"/>
          <p:cNvSpPr/>
          <p:nvPr/>
        </p:nvSpPr>
        <p:spPr>
          <a:xfrm>
            <a:off x="274320" y="3877056"/>
            <a:ext cx="475488" cy="658368"/>
          </a:xfrm>
          <a:prstGeom prst="rect">
            <a:avLst/>
          </a:prstGeom>
          <a:solidFill>
            <a:srgbClr val="5B7FA6"/>
          </a:solidFill>
          <a:ln w="1270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Text 27"/>
          <p:cNvSpPr/>
          <p:nvPr/>
        </p:nvSpPr>
        <p:spPr>
          <a:xfrm>
            <a:off x="274320" y="3877056"/>
            <a:ext cx="4754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O5</a:t>
            </a:r>
            <a:endParaRPr lang="en-US" sz="1200" dirty="0"/>
          </a:p>
        </p:txBody>
      </p:sp>
      <p:sp>
        <p:nvSpPr>
          <p:cNvPr id="31" name="Shape 28"/>
          <p:cNvSpPr/>
          <p:nvPr/>
        </p:nvSpPr>
        <p:spPr>
          <a:xfrm>
            <a:off x="777240" y="3877056"/>
            <a:ext cx="80924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32" name="Text 29"/>
          <p:cNvSpPr/>
          <p:nvPr/>
        </p:nvSpPr>
        <p:spPr>
          <a:xfrm>
            <a:off x="868680" y="3922776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5B7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de evaluación progresiva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868680" y="4160520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Describir el sistema basado en rúbricas, evaluación por pares y diario de observación, así como el contraste de resultados con el grupo de investigación vinculado al PIE IE26.0912.</a:t>
            </a:r>
            <a:endParaRPr lang="en-US" sz="950" dirty="0"/>
          </a:p>
        </p:txBody>
      </p:sp>
      <p:sp>
        <p:nvSpPr>
          <p:cNvPr id="34" name="Text 31"/>
          <p:cNvSpPr/>
          <p:nvPr/>
        </p:nvSpPr>
        <p:spPr>
          <a:xfrm>
            <a:off x="274320" y="4773168"/>
            <a:ext cx="85953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Nota. Resultados cuantitativos de O4 basados en Avilés Mariño &amp; Sarasa Cabezuelo (2025), Algorithms, 18(10), art. 634.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0292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Glosario de términos clave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0" y="45720"/>
            <a:ext cx="1005840" cy="40233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50808" y="4745736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8750808" y="47457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274320" y="566928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Tabla 1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274320" y="731520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Definiciones operativas de los conceptos centrales de la ponencia</a:t>
            </a:r>
            <a:endParaRPr lang="en-US" sz="95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50976"/>
          <a:ext cx="8595360" cy="3944112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6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Término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Definición operativa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IA generativa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Sistemas de IA capaces de generar texto, imágenes u otro contenido a partir de instrucciones en lenguaje natural (p. ej., ChatGPT, Gemini). En el aula se emplean como herramienta de retroalimentación y andamiaje (Russell &amp; Norvig, 2021).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SCRUM (adaptado al aula)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Marco ágil de gestión de proyectos que estructura el trabajo en sprints (ciclos cortos), con roles definidos (Scrum Master, Product Owner, equipo) y revisiones periódicas (Schwaber &amp; Sutherland, 2020).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ABP — Aprendizaje Basado en Proyectos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Metodología activa en la que el alumnado desarrolla un proyecto real o simulado que requiere integrar conocimientos y habilidades de forma colaborativa (Thomas, 2000).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TBL — Aprendizaje por Tareas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Enfoque en el que la tarea comunicativa —con propósito, proceso y resultado— es la unidad central de planificación y evaluación (Willis, 1996).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Situación de aprendizaje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Unidad didáctica contextualizada que integra competencias, tareas y evaluación en torno a un escenario con sentido para el aprendiz (LOMLOE, 2020).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HOT — Pensamiento de orden superior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Habilidades cognitivas de nivel alto según la Taxonomía de Bloom revisada: analizar, evaluar y crear (Anderson &amp; Krathwohl, 2001).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Alfabetización digital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Capacidad para acceder, evaluar, crear y comunicar información usando tecnologías digitales de forma crítica y ética (Gilster, 1997).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Evaluación por pares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Proceso mediante el cual el alumnado evalúa el trabajo de sus compañeros con criterios explícitos, favoreciendo la metacognición y la autorregulación (Topping, 1998).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Diario de observación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Instrumento de recogida sistemática de datos cualitativos sobre el proceso de E-A, empleado como herramienta de investigación-acción (Latorre, 2003).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Web quest learning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Actividad de indagación guiada en Internet para resolver una tarea auténtica, fomentando el pensamiento crítico (Dodge, 1995).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274320" y="4773168"/>
            <a:ext cx="85953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Nota. Las referencias entre paréntesis corresponden a las citas originales de cada concepto.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0292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Descripción de la muestra y del contexto de aula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0" y="45720"/>
            <a:ext cx="1005840" cy="40233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50808" y="4745736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8750808" y="47457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74320" y="594360"/>
            <a:ext cx="4206240" cy="4343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0" name="Shape 7"/>
          <p:cNvSpPr/>
          <p:nvPr/>
        </p:nvSpPr>
        <p:spPr>
          <a:xfrm>
            <a:off x="274320" y="594360"/>
            <a:ext cx="4206240" cy="31089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Text 8"/>
          <p:cNvSpPr/>
          <p:nvPr/>
        </p:nvSpPr>
        <p:spPr>
          <a:xfrm>
            <a:off x="347472" y="594360"/>
            <a:ext cx="40965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Muestra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365760" y="941832"/>
            <a:ext cx="4041648" cy="3941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Alumnado: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Grado en Ingeniería de Telecomunicaciones (ETSIT UPM), 2.º curso, 2.º cuatrimestre.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Asignatura: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IGL2 — Inglés Técnico II.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Condición de entrada: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Nivel B2 de inglés acreditado como requisito para la modalidad de evaluación progresiva. Lengua vehicular: inglés.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Modalidad de evaluación:</a:t>
            </a:r>
            <a:endParaRPr lang="en-US" sz="950" dirty="0"/>
          </a:p>
          <a:p>
            <a:pPr marL="0" indent="0" algn="just">
              <a:spcAft>
                <a:spcPts val="200"/>
              </a:spcAft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Progresiva (optativa): actividades de aula + CV + 3 prácticas (60 %) + prueba final (40 %).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4663440" y="594360"/>
            <a:ext cx="4206240" cy="4343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4" name="Shape 11"/>
          <p:cNvSpPr/>
          <p:nvPr/>
        </p:nvSpPr>
        <p:spPr>
          <a:xfrm>
            <a:off x="4663440" y="594360"/>
            <a:ext cx="4206240" cy="310896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Text 12"/>
          <p:cNvSpPr/>
          <p:nvPr/>
        </p:nvSpPr>
        <p:spPr>
          <a:xfrm>
            <a:off x="4736592" y="594360"/>
            <a:ext cx="40965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Estructura y contenidos del curso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4754880" y="941832"/>
            <a:ext cx="4041648" cy="3941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spcAft>
                <a:spcPts val="200"/>
              </a:spcAft>
              <a:buNone/>
            </a:pP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4754880" y="1051560"/>
            <a:ext cx="3931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Temas principales: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4754880" y="1371600"/>
            <a:ext cx="566928" cy="40233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Text 16"/>
          <p:cNvSpPr/>
          <p:nvPr/>
        </p:nvSpPr>
        <p:spPr>
          <a:xfrm>
            <a:off x="4754880" y="1371600"/>
            <a:ext cx="5669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Feb.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5349240" y="1371600"/>
            <a:ext cx="3383280" cy="402336"/>
          </a:xfrm>
          <a:prstGeom prst="rect">
            <a:avLst/>
          </a:prstGeom>
          <a:solidFill>
            <a:srgbClr val="EBF2F9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Text 18"/>
          <p:cNvSpPr/>
          <p:nvPr/>
        </p:nvSpPr>
        <p:spPr>
          <a:xfrm>
            <a:off x="5413248" y="1371600"/>
            <a:ext cx="3255264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 corporativa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4754880" y="1938528"/>
            <a:ext cx="566928" cy="402336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Text 20"/>
          <p:cNvSpPr/>
          <p:nvPr/>
        </p:nvSpPr>
        <p:spPr>
          <a:xfrm>
            <a:off x="4754880" y="1938528"/>
            <a:ext cx="5669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Mar.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5349240" y="1938528"/>
            <a:ext cx="3383280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Text 22"/>
          <p:cNvSpPr/>
          <p:nvPr/>
        </p:nvSpPr>
        <p:spPr>
          <a:xfrm>
            <a:off x="5413248" y="1938528"/>
            <a:ext cx="3255264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mundo laboral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4754880" y="2505456"/>
            <a:ext cx="566928" cy="402336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Text 24"/>
          <p:cNvSpPr/>
          <p:nvPr/>
        </p:nvSpPr>
        <p:spPr>
          <a:xfrm>
            <a:off x="4754880" y="2505456"/>
            <a:ext cx="5669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Abr.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5349240" y="2505456"/>
            <a:ext cx="3383280" cy="402336"/>
          </a:xfrm>
          <a:prstGeom prst="rect">
            <a:avLst/>
          </a:prstGeom>
          <a:solidFill>
            <a:srgbClr val="EBF2F9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Text 26"/>
          <p:cNvSpPr/>
          <p:nvPr/>
        </p:nvSpPr>
        <p:spPr>
          <a:xfrm>
            <a:off x="5413248" y="2505456"/>
            <a:ext cx="3255264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Sostenibilidad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4754880" y="3072384"/>
            <a:ext cx="566928" cy="402336"/>
          </a:xfrm>
          <a:prstGeom prst="rect">
            <a:avLst/>
          </a:prstGeom>
          <a:solidFill>
            <a:srgbClr val="4A7FA6"/>
          </a:solidFill>
          <a:ln w="12700">
            <a:solidFill>
              <a:srgbClr val="4A7FA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Text 28"/>
          <p:cNvSpPr/>
          <p:nvPr/>
        </p:nvSpPr>
        <p:spPr>
          <a:xfrm>
            <a:off x="4754880" y="3072384"/>
            <a:ext cx="5669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May.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5349240" y="3072384"/>
            <a:ext cx="3383280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Text 30"/>
          <p:cNvSpPr/>
          <p:nvPr/>
        </p:nvSpPr>
        <p:spPr>
          <a:xfrm>
            <a:off x="5413248" y="3072384"/>
            <a:ext cx="3255264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Presentación de proyectos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4754880" y="3730752"/>
            <a:ext cx="3913632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Text 32"/>
          <p:cNvSpPr/>
          <p:nvPr/>
        </p:nvSpPr>
        <p:spPr>
          <a:xfrm>
            <a:off x="4754880" y="3822192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just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Formato: </a:t>
            </a: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sesiones semanales de 2 horas, de febrero a mayo (ambos inclusive).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4754880" y="420624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Tabla 2. </a:t>
            </a: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Estructura temática del curso IGL2 (ETSIT UPM, 2.º cuatrimestre, curso 24-25).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0292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Estructura SCRUM en el aula — 60 alumnos · 12 grupos de 5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0" y="45720"/>
            <a:ext cx="1005840" cy="40233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50808" y="4745736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8750808" y="47457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74320" y="594360"/>
            <a:ext cx="2011680" cy="475488"/>
          </a:xfrm>
          <a:prstGeom prst="rect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7"/>
          <p:cNvSpPr/>
          <p:nvPr/>
        </p:nvSpPr>
        <p:spPr>
          <a:xfrm>
            <a:off x="329184" y="59436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29184" y="804672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Trello + asignación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2423160" y="594360"/>
            <a:ext cx="2011680" cy="475488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Text 10"/>
          <p:cNvSpPr/>
          <p:nvPr/>
        </p:nvSpPr>
        <p:spPr>
          <a:xfrm>
            <a:off x="2478024" y="59436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2478024" y="804672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backlog</a:t>
            </a:r>
            <a:endParaRPr lang="en-US" sz="850" dirty="0"/>
          </a:p>
        </p:txBody>
      </p:sp>
      <p:sp>
        <p:nvSpPr>
          <p:cNvPr id="15" name="Shape 12"/>
          <p:cNvSpPr/>
          <p:nvPr/>
        </p:nvSpPr>
        <p:spPr>
          <a:xfrm>
            <a:off x="4572000" y="594360"/>
            <a:ext cx="2011680" cy="47548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3"/>
          <p:cNvSpPr/>
          <p:nvPr/>
        </p:nvSpPr>
        <p:spPr>
          <a:xfrm>
            <a:off x="4626864" y="59436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×2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4626864" y="804672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Investigación con IA</a:t>
            </a:r>
            <a:endParaRPr lang="en-US" sz="850" dirty="0"/>
          </a:p>
        </p:txBody>
      </p:sp>
      <p:sp>
        <p:nvSpPr>
          <p:cNvPr id="18" name="Shape 15"/>
          <p:cNvSpPr/>
          <p:nvPr/>
        </p:nvSpPr>
        <p:spPr>
          <a:xfrm>
            <a:off x="6720840" y="594360"/>
            <a:ext cx="2011680" cy="47548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Text 16"/>
          <p:cNvSpPr/>
          <p:nvPr/>
        </p:nvSpPr>
        <p:spPr>
          <a:xfrm>
            <a:off x="6775704" y="59436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IAs propuestas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6775704" y="804672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· Gemini · Copilot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228600" y="1152144"/>
            <a:ext cx="8686800" cy="33101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dash"/>
          </a:ln>
        </p:spPr>
        <p:txBody>
          <a:bodyPr/>
          <a:lstStyle/>
          <a:p>
            <a:endParaRPr lang="es-ES"/>
          </a:p>
        </p:txBody>
      </p:sp>
      <p:sp>
        <p:nvSpPr>
          <p:cNvPr id="22" name="Text 19"/>
          <p:cNvSpPr/>
          <p:nvPr/>
        </p:nvSpPr>
        <p:spPr>
          <a:xfrm>
            <a:off x="274320" y="1170432"/>
            <a:ext cx="85953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Aula IGL2 — ETSIT UPM · 60 alumnos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320040" y="1417320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Shape 21"/>
          <p:cNvSpPr/>
          <p:nvPr/>
        </p:nvSpPr>
        <p:spPr>
          <a:xfrm>
            <a:off x="320040" y="1417320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Text 22"/>
          <p:cNvSpPr/>
          <p:nvPr/>
        </p:nvSpPr>
        <p:spPr>
          <a:xfrm>
            <a:off x="320040" y="1417320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1</a:t>
            </a:r>
            <a:endParaRPr lang="en-US" sz="800" dirty="0"/>
          </a:p>
        </p:txBody>
      </p:sp>
      <p:sp>
        <p:nvSpPr>
          <p:cNvPr id="26" name="Shape 23"/>
          <p:cNvSpPr/>
          <p:nvPr/>
        </p:nvSpPr>
        <p:spPr>
          <a:xfrm>
            <a:off x="374904" y="161848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Text 24"/>
          <p:cNvSpPr/>
          <p:nvPr/>
        </p:nvSpPr>
        <p:spPr>
          <a:xfrm>
            <a:off x="393192" y="161848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28" name="Shape 25"/>
          <p:cNvSpPr/>
          <p:nvPr/>
        </p:nvSpPr>
        <p:spPr>
          <a:xfrm>
            <a:off x="374904" y="180136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9" name="Text 26"/>
          <p:cNvSpPr/>
          <p:nvPr/>
        </p:nvSpPr>
        <p:spPr>
          <a:xfrm>
            <a:off x="393192" y="180136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30" name="Shape 27"/>
          <p:cNvSpPr/>
          <p:nvPr/>
        </p:nvSpPr>
        <p:spPr>
          <a:xfrm>
            <a:off x="374904" y="198424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1" name="Text 28"/>
          <p:cNvSpPr/>
          <p:nvPr/>
        </p:nvSpPr>
        <p:spPr>
          <a:xfrm>
            <a:off x="393192" y="198424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32" name="Shape 29"/>
          <p:cNvSpPr/>
          <p:nvPr/>
        </p:nvSpPr>
        <p:spPr>
          <a:xfrm>
            <a:off x="374904" y="216712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Text 30"/>
          <p:cNvSpPr/>
          <p:nvPr/>
        </p:nvSpPr>
        <p:spPr>
          <a:xfrm>
            <a:off x="393192" y="216712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34" name="Shape 31"/>
          <p:cNvSpPr/>
          <p:nvPr/>
        </p:nvSpPr>
        <p:spPr>
          <a:xfrm>
            <a:off x="2386584" y="1417320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Shape 32"/>
          <p:cNvSpPr/>
          <p:nvPr/>
        </p:nvSpPr>
        <p:spPr>
          <a:xfrm>
            <a:off x="2386584" y="1417320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Text 33"/>
          <p:cNvSpPr/>
          <p:nvPr/>
        </p:nvSpPr>
        <p:spPr>
          <a:xfrm>
            <a:off x="2386584" y="1417320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2</a:t>
            </a:r>
            <a:endParaRPr lang="en-US" sz="800" dirty="0"/>
          </a:p>
        </p:txBody>
      </p:sp>
      <p:sp>
        <p:nvSpPr>
          <p:cNvPr id="37" name="Shape 34"/>
          <p:cNvSpPr/>
          <p:nvPr/>
        </p:nvSpPr>
        <p:spPr>
          <a:xfrm>
            <a:off x="2441448" y="161848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8" name="Text 35"/>
          <p:cNvSpPr/>
          <p:nvPr/>
        </p:nvSpPr>
        <p:spPr>
          <a:xfrm>
            <a:off x="2459736" y="161848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39" name="Shape 36"/>
          <p:cNvSpPr/>
          <p:nvPr/>
        </p:nvSpPr>
        <p:spPr>
          <a:xfrm>
            <a:off x="2441448" y="180136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Text 37"/>
          <p:cNvSpPr/>
          <p:nvPr/>
        </p:nvSpPr>
        <p:spPr>
          <a:xfrm>
            <a:off x="2459736" y="180136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41" name="Shape 38"/>
          <p:cNvSpPr/>
          <p:nvPr/>
        </p:nvSpPr>
        <p:spPr>
          <a:xfrm>
            <a:off x="2441448" y="198424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2" name="Text 39"/>
          <p:cNvSpPr/>
          <p:nvPr/>
        </p:nvSpPr>
        <p:spPr>
          <a:xfrm>
            <a:off x="2459736" y="198424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43" name="Shape 40"/>
          <p:cNvSpPr/>
          <p:nvPr/>
        </p:nvSpPr>
        <p:spPr>
          <a:xfrm>
            <a:off x="2441448" y="216712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4" name="Text 41"/>
          <p:cNvSpPr/>
          <p:nvPr/>
        </p:nvSpPr>
        <p:spPr>
          <a:xfrm>
            <a:off x="2459736" y="216712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45" name="Shape 42"/>
          <p:cNvSpPr/>
          <p:nvPr/>
        </p:nvSpPr>
        <p:spPr>
          <a:xfrm>
            <a:off x="4453128" y="1417320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Shape 43"/>
          <p:cNvSpPr/>
          <p:nvPr/>
        </p:nvSpPr>
        <p:spPr>
          <a:xfrm>
            <a:off x="4453128" y="1417320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7" name="Text 44"/>
          <p:cNvSpPr/>
          <p:nvPr/>
        </p:nvSpPr>
        <p:spPr>
          <a:xfrm>
            <a:off x="4453128" y="1417320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3</a:t>
            </a:r>
            <a:endParaRPr lang="en-US" sz="800" dirty="0"/>
          </a:p>
        </p:txBody>
      </p:sp>
      <p:sp>
        <p:nvSpPr>
          <p:cNvPr id="48" name="Shape 45"/>
          <p:cNvSpPr/>
          <p:nvPr/>
        </p:nvSpPr>
        <p:spPr>
          <a:xfrm>
            <a:off x="4507992" y="161848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9" name="Text 46"/>
          <p:cNvSpPr/>
          <p:nvPr/>
        </p:nvSpPr>
        <p:spPr>
          <a:xfrm>
            <a:off x="4526280" y="161848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50" name="Shape 47"/>
          <p:cNvSpPr/>
          <p:nvPr/>
        </p:nvSpPr>
        <p:spPr>
          <a:xfrm>
            <a:off x="4507992" y="180136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1" name="Text 48"/>
          <p:cNvSpPr/>
          <p:nvPr/>
        </p:nvSpPr>
        <p:spPr>
          <a:xfrm>
            <a:off x="4526280" y="180136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52" name="Shape 49"/>
          <p:cNvSpPr/>
          <p:nvPr/>
        </p:nvSpPr>
        <p:spPr>
          <a:xfrm>
            <a:off x="4507992" y="198424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3" name="Text 50"/>
          <p:cNvSpPr/>
          <p:nvPr/>
        </p:nvSpPr>
        <p:spPr>
          <a:xfrm>
            <a:off x="4526280" y="198424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54" name="Shape 51"/>
          <p:cNvSpPr/>
          <p:nvPr/>
        </p:nvSpPr>
        <p:spPr>
          <a:xfrm>
            <a:off x="4507992" y="216712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5" name="Text 52"/>
          <p:cNvSpPr/>
          <p:nvPr/>
        </p:nvSpPr>
        <p:spPr>
          <a:xfrm>
            <a:off x="4526280" y="216712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56" name="Shape 53"/>
          <p:cNvSpPr/>
          <p:nvPr/>
        </p:nvSpPr>
        <p:spPr>
          <a:xfrm>
            <a:off x="6519672" y="1417320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7" name="Shape 54"/>
          <p:cNvSpPr/>
          <p:nvPr/>
        </p:nvSpPr>
        <p:spPr>
          <a:xfrm>
            <a:off x="6519672" y="1417320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8" name="Text 55"/>
          <p:cNvSpPr/>
          <p:nvPr/>
        </p:nvSpPr>
        <p:spPr>
          <a:xfrm>
            <a:off x="6519672" y="1417320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4</a:t>
            </a:r>
            <a:endParaRPr lang="en-US" sz="800" dirty="0"/>
          </a:p>
        </p:txBody>
      </p:sp>
      <p:sp>
        <p:nvSpPr>
          <p:cNvPr id="59" name="Shape 56"/>
          <p:cNvSpPr/>
          <p:nvPr/>
        </p:nvSpPr>
        <p:spPr>
          <a:xfrm>
            <a:off x="6574536" y="161848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0" name="Text 57"/>
          <p:cNvSpPr/>
          <p:nvPr/>
        </p:nvSpPr>
        <p:spPr>
          <a:xfrm>
            <a:off x="6592824" y="161848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61" name="Shape 58"/>
          <p:cNvSpPr/>
          <p:nvPr/>
        </p:nvSpPr>
        <p:spPr>
          <a:xfrm>
            <a:off x="6574536" y="180136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2" name="Text 59"/>
          <p:cNvSpPr/>
          <p:nvPr/>
        </p:nvSpPr>
        <p:spPr>
          <a:xfrm>
            <a:off x="6592824" y="180136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63" name="Shape 60"/>
          <p:cNvSpPr/>
          <p:nvPr/>
        </p:nvSpPr>
        <p:spPr>
          <a:xfrm>
            <a:off x="6574536" y="198424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4" name="Text 61"/>
          <p:cNvSpPr/>
          <p:nvPr/>
        </p:nvSpPr>
        <p:spPr>
          <a:xfrm>
            <a:off x="6592824" y="198424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65" name="Shape 62"/>
          <p:cNvSpPr/>
          <p:nvPr/>
        </p:nvSpPr>
        <p:spPr>
          <a:xfrm>
            <a:off x="6574536" y="2167128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6" name="Text 63"/>
          <p:cNvSpPr/>
          <p:nvPr/>
        </p:nvSpPr>
        <p:spPr>
          <a:xfrm>
            <a:off x="6592824" y="2167128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67" name="Shape 64"/>
          <p:cNvSpPr/>
          <p:nvPr/>
        </p:nvSpPr>
        <p:spPr>
          <a:xfrm>
            <a:off x="320040" y="2441448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8" name="Shape 65"/>
          <p:cNvSpPr/>
          <p:nvPr/>
        </p:nvSpPr>
        <p:spPr>
          <a:xfrm>
            <a:off x="320040" y="2441448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9" name="Text 66"/>
          <p:cNvSpPr/>
          <p:nvPr/>
        </p:nvSpPr>
        <p:spPr>
          <a:xfrm>
            <a:off x="320040" y="2441448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5</a:t>
            </a:r>
            <a:endParaRPr lang="en-US" sz="800" dirty="0"/>
          </a:p>
        </p:txBody>
      </p:sp>
      <p:sp>
        <p:nvSpPr>
          <p:cNvPr id="70" name="Shape 67"/>
          <p:cNvSpPr/>
          <p:nvPr/>
        </p:nvSpPr>
        <p:spPr>
          <a:xfrm>
            <a:off x="374904" y="264261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1" name="Text 68"/>
          <p:cNvSpPr/>
          <p:nvPr/>
        </p:nvSpPr>
        <p:spPr>
          <a:xfrm>
            <a:off x="393192" y="264261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72" name="Shape 69"/>
          <p:cNvSpPr/>
          <p:nvPr/>
        </p:nvSpPr>
        <p:spPr>
          <a:xfrm>
            <a:off x="374904" y="282549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3" name="Text 70"/>
          <p:cNvSpPr/>
          <p:nvPr/>
        </p:nvSpPr>
        <p:spPr>
          <a:xfrm>
            <a:off x="393192" y="282549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74" name="Shape 71"/>
          <p:cNvSpPr/>
          <p:nvPr/>
        </p:nvSpPr>
        <p:spPr>
          <a:xfrm>
            <a:off x="374904" y="300837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5" name="Text 72"/>
          <p:cNvSpPr/>
          <p:nvPr/>
        </p:nvSpPr>
        <p:spPr>
          <a:xfrm>
            <a:off x="393192" y="300837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76" name="Shape 73"/>
          <p:cNvSpPr/>
          <p:nvPr/>
        </p:nvSpPr>
        <p:spPr>
          <a:xfrm>
            <a:off x="374904" y="319125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7" name="Text 74"/>
          <p:cNvSpPr/>
          <p:nvPr/>
        </p:nvSpPr>
        <p:spPr>
          <a:xfrm>
            <a:off x="393192" y="319125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78" name="Shape 75"/>
          <p:cNvSpPr/>
          <p:nvPr/>
        </p:nvSpPr>
        <p:spPr>
          <a:xfrm>
            <a:off x="2386584" y="2441448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9" name="Shape 76"/>
          <p:cNvSpPr/>
          <p:nvPr/>
        </p:nvSpPr>
        <p:spPr>
          <a:xfrm>
            <a:off x="2386584" y="2441448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0" name="Text 77"/>
          <p:cNvSpPr/>
          <p:nvPr/>
        </p:nvSpPr>
        <p:spPr>
          <a:xfrm>
            <a:off x="2386584" y="2441448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6</a:t>
            </a:r>
            <a:endParaRPr lang="en-US" sz="800" dirty="0"/>
          </a:p>
        </p:txBody>
      </p:sp>
      <p:sp>
        <p:nvSpPr>
          <p:cNvPr id="81" name="Shape 78"/>
          <p:cNvSpPr/>
          <p:nvPr/>
        </p:nvSpPr>
        <p:spPr>
          <a:xfrm>
            <a:off x="2441448" y="264261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2" name="Text 79"/>
          <p:cNvSpPr/>
          <p:nvPr/>
        </p:nvSpPr>
        <p:spPr>
          <a:xfrm>
            <a:off x="2459736" y="264261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83" name="Shape 80"/>
          <p:cNvSpPr/>
          <p:nvPr/>
        </p:nvSpPr>
        <p:spPr>
          <a:xfrm>
            <a:off x="2441448" y="282549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4" name="Text 81"/>
          <p:cNvSpPr/>
          <p:nvPr/>
        </p:nvSpPr>
        <p:spPr>
          <a:xfrm>
            <a:off x="2459736" y="282549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85" name="Shape 82"/>
          <p:cNvSpPr/>
          <p:nvPr/>
        </p:nvSpPr>
        <p:spPr>
          <a:xfrm>
            <a:off x="2441448" y="300837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6" name="Text 83"/>
          <p:cNvSpPr/>
          <p:nvPr/>
        </p:nvSpPr>
        <p:spPr>
          <a:xfrm>
            <a:off x="2459736" y="300837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87" name="Shape 84"/>
          <p:cNvSpPr/>
          <p:nvPr/>
        </p:nvSpPr>
        <p:spPr>
          <a:xfrm>
            <a:off x="2441448" y="319125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8" name="Text 85"/>
          <p:cNvSpPr/>
          <p:nvPr/>
        </p:nvSpPr>
        <p:spPr>
          <a:xfrm>
            <a:off x="2459736" y="319125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89" name="Shape 86"/>
          <p:cNvSpPr/>
          <p:nvPr/>
        </p:nvSpPr>
        <p:spPr>
          <a:xfrm>
            <a:off x="4453128" y="2441448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0" name="Shape 87"/>
          <p:cNvSpPr/>
          <p:nvPr/>
        </p:nvSpPr>
        <p:spPr>
          <a:xfrm>
            <a:off x="4453128" y="2441448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1" name="Text 88"/>
          <p:cNvSpPr/>
          <p:nvPr/>
        </p:nvSpPr>
        <p:spPr>
          <a:xfrm>
            <a:off x="4453128" y="2441448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7</a:t>
            </a:r>
            <a:endParaRPr lang="en-US" sz="800" dirty="0"/>
          </a:p>
        </p:txBody>
      </p:sp>
      <p:sp>
        <p:nvSpPr>
          <p:cNvPr id="92" name="Shape 89"/>
          <p:cNvSpPr/>
          <p:nvPr/>
        </p:nvSpPr>
        <p:spPr>
          <a:xfrm>
            <a:off x="4507992" y="264261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3" name="Text 90"/>
          <p:cNvSpPr/>
          <p:nvPr/>
        </p:nvSpPr>
        <p:spPr>
          <a:xfrm>
            <a:off x="4526280" y="264261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94" name="Shape 91"/>
          <p:cNvSpPr/>
          <p:nvPr/>
        </p:nvSpPr>
        <p:spPr>
          <a:xfrm>
            <a:off x="4507992" y="282549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5" name="Text 92"/>
          <p:cNvSpPr/>
          <p:nvPr/>
        </p:nvSpPr>
        <p:spPr>
          <a:xfrm>
            <a:off x="4526280" y="282549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96" name="Shape 93"/>
          <p:cNvSpPr/>
          <p:nvPr/>
        </p:nvSpPr>
        <p:spPr>
          <a:xfrm>
            <a:off x="4507992" y="300837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7" name="Text 94"/>
          <p:cNvSpPr/>
          <p:nvPr/>
        </p:nvSpPr>
        <p:spPr>
          <a:xfrm>
            <a:off x="4526280" y="300837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98" name="Shape 95"/>
          <p:cNvSpPr/>
          <p:nvPr/>
        </p:nvSpPr>
        <p:spPr>
          <a:xfrm>
            <a:off x="4507992" y="319125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9" name="Text 96"/>
          <p:cNvSpPr/>
          <p:nvPr/>
        </p:nvSpPr>
        <p:spPr>
          <a:xfrm>
            <a:off x="4526280" y="319125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100" name="Shape 97"/>
          <p:cNvSpPr/>
          <p:nvPr/>
        </p:nvSpPr>
        <p:spPr>
          <a:xfrm>
            <a:off x="6519672" y="2441448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1" name="Shape 98"/>
          <p:cNvSpPr/>
          <p:nvPr/>
        </p:nvSpPr>
        <p:spPr>
          <a:xfrm>
            <a:off x="6519672" y="2441448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2" name="Text 99"/>
          <p:cNvSpPr/>
          <p:nvPr/>
        </p:nvSpPr>
        <p:spPr>
          <a:xfrm>
            <a:off x="6519672" y="2441448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8</a:t>
            </a:r>
            <a:endParaRPr lang="en-US" sz="800" dirty="0"/>
          </a:p>
        </p:txBody>
      </p:sp>
      <p:sp>
        <p:nvSpPr>
          <p:cNvPr id="103" name="Shape 100"/>
          <p:cNvSpPr/>
          <p:nvPr/>
        </p:nvSpPr>
        <p:spPr>
          <a:xfrm>
            <a:off x="6574536" y="264261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4" name="Text 101"/>
          <p:cNvSpPr/>
          <p:nvPr/>
        </p:nvSpPr>
        <p:spPr>
          <a:xfrm>
            <a:off x="6592824" y="264261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105" name="Shape 102"/>
          <p:cNvSpPr/>
          <p:nvPr/>
        </p:nvSpPr>
        <p:spPr>
          <a:xfrm>
            <a:off x="6574536" y="282549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6" name="Text 103"/>
          <p:cNvSpPr/>
          <p:nvPr/>
        </p:nvSpPr>
        <p:spPr>
          <a:xfrm>
            <a:off x="6592824" y="282549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107" name="Shape 104"/>
          <p:cNvSpPr/>
          <p:nvPr/>
        </p:nvSpPr>
        <p:spPr>
          <a:xfrm>
            <a:off x="6574536" y="300837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8" name="Text 105"/>
          <p:cNvSpPr/>
          <p:nvPr/>
        </p:nvSpPr>
        <p:spPr>
          <a:xfrm>
            <a:off x="6592824" y="300837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109" name="Shape 106"/>
          <p:cNvSpPr/>
          <p:nvPr/>
        </p:nvSpPr>
        <p:spPr>
          <a:xfrm>
            <a:off x="6574536" y="3191256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0" name="Text 107"/>
          <p:cNvSpPr/>
          <p:nvPr/>
        </p:nvSpPr>
        <p:spPr>
          <a:xfrm>
            <a:off x="6592824" y="3191256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111" name="Shape 108"/>
          <p:cNvSpPr/>
          <p:nvPr/>
        </p:nvSpPr>
        <p:spPr>
          <a:xfrm>
            <a:off x="320040" y="3465576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2" name="Shape 109"/>
          <p:cNvSpPr/>
          <p:nvPr/>
        </p:nvSpPr>
        <p:spPr>
          <a:xfrm>
            <a:off x="320040" y="3465576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3" name="Text 110"/>
          <p:cNvSpPr/>
          <p:nvPr/>
        </p:nvSpPr>
        <p:spPr>
          <a:xfrm>
            <a:off x="320040" y="3465576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9</a:t>
            </a:r>
            <a:endParaRPr lang="en-US" sz="800" dirty="0"/>
          </a:p>
        </p:txBody>
      </p:sp>
      <p:sp>
        <p:nvSpPr>
          <p:cNvPr id="114" name="Shape 111"/>
          <p:cNvSpPr/>
          <p:nvPr/>
        </p:nvSpPr>
        <p:spPr>
          <a:xfrm>
            <a:off x="374904" y="366674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5" name="Text 112"/>
          <p:cNvSpPr/>
          <p:nvPr/>
        </p:nvSpPr>
        <p:spPr>
          <a:xfrm>
            <a:off x="393192" y="366674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116" name="Shape 113"/>
          <p:cNvSpPr/>
          <p:nvPr/>
        </p:nvSpPr>
        <p:spPr>
          <a:xfrm>
            <a:off x="374904" y="384962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7" name="Text 114"/>
          <p:cNvSpPr/>
          <p:nvPr/>
        </p:nvSpPr>
        <p:spPr>
          <a:xfrm>
            <a:off x="393192" y="384962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118" name="Shape 115"/>
          <p:cNvSpPr/>
          <p:nvPr/>
        </p:nvSpPr>
        <p:spPr>
          <a:xfrm>
            <a:off x="374904" y="403250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9" name="Text 116"/>
          <p:cNvSpPr/>
          <p:nvPr/>
        </p:nvSpPr>
        <p:spPr>
          <a:xfrm>
            <a:off x="393192" y="403250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120" name="Shape 117"/>
          <p:cNvSpPr/>
          <p:nvPr/>
        </p:nvSpPr>
        <p:spPr>
          <a:xfrm>
            <a:off x="374904" y="421538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1" name="Text 118"/>
          <p:cNvSpPr/>
          <p:nvPr/>
        </p:nvSpPr>
        <p:spPr>
          <a:xfrm>
            <a:off x="393192" y="421538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122" name="Shape 119"/>
          <p:cNvSpPr/>
          <p:nvPr/>
        </p:nvSpPr>
        <p:spPr>
          <a:xfrm>
            <a:off x="2386584" y="3465576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3" name="Shape 120"/>
          <p:cNvSpPr/>
          <p:nvPr/>
        </p:nvSpPr>
        <p:spPr>
          <a:xfrm>
            <a:off x="2386584" y="3465576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4" name="Text 121"/>
          <p:cNvSpPr/>
          <p:nvPr/>
        </p:nvSpPr>
        <p:spPr>
          <a:xfrm>
            <a:off x="2386584" y="3465576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10</a:t>
            </a:r>
            <a:endParaRPr lang="en-US" sz="800" dirty="0"/>
          </a:p>
        </p:txBody>
      </p:sp>
      <p:sp>
        <p:nvSpPr>
          <p:cNvPr id="125" name="Shape 122"/>
          <p:cNvSpPr/>
          <p:nvPr/>
        </p:nvSpPr>
        <p:spPr>
          <a:xfrm>
            <a:off x="2441448" y="366674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6" name="Text 123"/>
          <p:cNvSpPr/>
          <p:nvPr/>
        </p:nvSpPr>
        <p:spPr>
          <a:xfrm>
            <a:off x="2459736" y="366674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127" name="Shape 124"/>
          <p:cNvSpPr/>
          <p:nvPr/>
        </p:nvSpPr>
        <p:spPr>
          <a:xfrm>
            <a:off x="2441448" y="384962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8" name="Text 125"/>
          <p:cNvSpPr/>
          <p:nvPr/>
        </p:nvSpPr>
        <p:spPr>
          <a:xfrm>
            <a:off x="2459736" y="384962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129" name="Shape 126"/>
          <p:cNvSpPr/>
          <p:nvPr/>
        </p:nvSpPr>
        <p:spPr>
          <a:xfrm>
            <a:off x="2441448" y="403250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0" name="Text 127"/>
          <p:cNvSpPr/>
          <p:nvPr/>
        </p:nvSpPr>
        <p:spPr>
          <a:xfrm>
            <a:off x="2459736" y="403250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131" name="Shape 128"/>
          <p:cNvSpPr/>
          <p:nvPr/>
        </p:nvSpPr>
        <p:spPr>
          <a:xfrm>
            <a:off x="2441448" y="421538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2" name="Text 129"/>
          <p:cNvSpPr/>
          <p:nvPr/>
        </p:nvSpPr>
        <p:spPr>
          <a:xfrm>
            <a:off x="2459736" y="421538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133" name="Shape 130"/>
          <p:cNvSpPr/>
          <p:nvPr/>
        </p:nvSpPr>
        <p:spPr>
          <a:xfrm>
            <a:off x="4453128" y="3465576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4" name="Shape 131"/>
          <p:cNvSpPr/>
          <p:nvPr/>
        </p:nvSpPr>
        <p:spPr>
          <a:xfrm>
            <a:off x="4453128" y="3465576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5" name="Text 132"/>
          <p:cNvSpPr/>
          <p:nvPr/>
        </p:nvSpPr>
        <p:spPr>
          <a:xfrm>
            <a:off x="4453128" y="3465576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11</a:t>
            </a:r>
            <a:endParaRPr lang="en-US" sz="800" dirty="0"/>
          </a:p>
        </p:txBody>
      </p:sp>
      <p:sp>
        <p:nvSpPr>
          <p:cNvPr id="136" name="Shape 133"/>
          <p:cNvSpPr/>
          <p:nvPr/>
        </p:nvSpPr>
        <p:spPr>
          <a:xfrm>
            <a:off x="4507992" y="366674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7" name="Text 134"/>
          <p:cNvSpPr/>
          <p:nvPr/>
        </p:nvSpPr>
        <p:spPr>
          <a:xfrm>
            <a:off x="4526280" y="366674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138" name="Shape 135"/>
          <p:cNvSpPr/>
          <p:nvPr/>
        </p:nvSpPr>
        <p:spPr>
          <a:xfrm>
            <a:off x="4507992" y="384962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9" name="Text 136"/>
          <p:cNvSpPr/>
          <p:nvPr/>
        </p:nvSpPr>
        <p:spPr>
          <a:xfrm>
            <a:off x="4526280" y="384962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140" name="Shape 137"/>
          <p:cNvSpPr/>
          <p:nvPr/>
        </p:nvSpPr>
        <p:spPr>
          <a:xfrm>
            <a:off x="4507992" y="403250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1" name="Text 138"/>
          <p:cNvSpPr/>
          <p:nvPr/>
        </p:nvSpPr>
        <p:spPr>
          <a:xfrm>
            <a:off x="4526280" y="403250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142" name="Shape 139"/>
          <p:cNvSpPr/>
          <p:nvPr/>
        </p:nvSpPr>
        <p:spPr>
          <a:xfrm>
            <a:off x="4507992" y="421538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3" name="Text 140"/>
          <p:cNvSpPr/>
          <p:nvPr/>
        </p:nvSpPr>
        <p:spPr>
          <a:xfrm>
            <a:off x="4526280" y="421538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144" name="Shape 141"/>
          <p:cNvSpPr/>
          <p:nvPr/>
        </p:nvSpPr>
        <p:spPr>
          <a:xfrm>
            <a:off x="6519672" y="3465576"/>
            <a:ext cx="1993392" cy="969264"/>
          </a:xfrm>
          <a:prstGeom prst="rect">
            <a:avLst/>
          </a:prstGeom>
          <a:solidFill>
            <a:srgbClr val="F0F4F8"/>
          </a:solidFill>
          <a:ln w="508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5" name="Shape 142"/>
          <p:cNvSpPr/>
          <p:nvPr/>
        </p:nvSpPr>
        <p:spPr>
          <a:xfrm>
            <a:off x="6519672" y="3465576"/>
            <a:ext cx="1993392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6" name="Text 143"/>
          <p:cNvSpPr/>
          <p:nvPr/>
        </p:nvSpPr>
        <p:spPr>
          <a:xfrm>
            <a:off x="6519672" y="3465576"/>
            <a:ext cx="19933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 12</a:t>
            </a:r>
            <a:endParaRPr lang="en-US" sz="800" dirty="0"/>
          </a:p>
        </p:txBody>
      </p:sp>
      <p:sp>
        <p:nvSpPr>
          <p:cNvPr id="147" name="Shape 144"/>
          <p:cNvSpPr/>
          <p:nvPr/>
        </p:nvSpPr>
        <p:spPr>
          <a:xfrm>
            <a:off x="6574536" y="366674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8" name="Text 145"/>
          <p:cNvSpPr/>
          <p:nvPr/>
        </p:nvSpPr>
        <p:spPr>
          <a:xfrm>
            <a:off x="6592824" y="366674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 · Trello</a:t>
            </a:r>
            <a:endParaRPr lang="en-US" sz="700" dirty="0"/>
          </a:p>
        </p:txBody>
      </p:sp>
      <p:sp>
        <p:nvSpPr>
          <p:cNvPr id="149" name="Shape 146"/>
          <p:cNvSpPr/>
          <p:nvPr/>
        </p:nvSpPr>
        <p:spPr>
          <a:xfrm>
            <a:off x="6574536" y="384962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0" name="Text 147"/>
          <p:cNvSpPr/>
          <p:nvPr/>
        </p:nvSpPr>
        <p:spPr>
          <a:xfrm>
            <a:off x="6592824" y="384962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 · Backlog</a:t>
            </a:r>
            <a:endParaRPr lang="en-US" sz="700" dirty="0"/>
          </a:p>
        </p:txBody>
      </p:sp>
      <p:sp>
        <p:nvSpPr>
          <p:cNvPr id="151" name="Shape 148"/>
          <p:cNvSpPr/>
          <p:nvPr/>
        </p:nvSpPr>
        <p:spPr>
          <a:xfrm>
            <a:off x="6574536" y="403250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2" name="Text 149"/>
          <p:cNvSpPr/>
          <p:nvPr/>
        </p:nvSpPr>
        <p:spPr>
          <a:xfrm>
            <a:off x="6592824" y="403250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1 · IA</a:t>
            </a:r>
            <a:endParaRPr lang="en-US" sz="700" dirty="0"/>
          </a:p>
        </p:txBody>
      </p:sp>
      <p:sp>
        <p:nvSpPr>
          <p:cNvPr id="153" name="Shape 150"/>
          <p:cNvSpPr/>
          <p:nvPr/>
        </p:nvSpPr>
        <p:spPr>
          <a:xfrm>
            <a:off x="6574536" y="4215384"/>
            <a:ext cx="1883664" cy="164592"/>
          </a:xfrm>
          <a:prstGeom prst="rect">
            <a:avLst/>
          </a:prstGeom>
          <a:solidFill>
            <a:srgbClr val="FFFFFF"/>
          </a:solidFill>
          <a:ln w="381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4" name="Text 151"/>
          <p:cNvSpPr/>
          <p:nvPr/>
        </p:nvSpPr>
        <p:spPr>
          <a:xfrm>
            <a:off x="6592824" y="4215384"/>
            <a:ext cx="1847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 2 · IA</a:t>
            </a:r>
            <a:endParaRPr lang="en-US" sz="700" dirty="0"/>
          </a:p>
        </p:txBody>
      </p:sp>
      <p:sp>
        <p:nvSpPr>
          <p:cNvPr id="155" name="Shape 152"/>
          <p:cNvSpPr/>
          <p:nvPr/>
        </p:nvSpPr>
        <p:spPr>
          <a:xfrm>
            <a:off x="274320" y="4572000"/>
            <a:ext cx="1627632" cy="40233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6" name="Text 153"/>
          <p:cNvSpPr/>
          <p:nvPr/>
        </p:nvSpPr>
        <p:spPr>
          <a:xfrm>
            <a:off x="274320" y="4572000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800" dirty="0"/>
          </a:p>
        </p:txBody>
      </p:sp>
      <p:sp>
        <p:nvSpPr>
          <p:cNvPr id="157" name="Text 154"/>
          <p:cNvSpPr/>
          <p:nvPr/>
        </p:nvSpPr>
        <p:spPr>
          <a:xfrm>
            <a:off x="932688" y="4572000"/>
            <a:ext cx="950976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Masters</a:t>
            </a:r>
            <a:endParaRPr lang="en-US" sz="900" dirty="0"/>
          </a:p>
        </p:txBody>
      </p:sp>
      <p:sp>
        <p:nvSpPr>
          <p:cNvPr id="158" name="Shape 155"/>
          <p:cNvSpPr/>
          <p:nvPr/>
        </p:nvSpPr>
        <p:spPr>
          <a:xfrm>
            <a:off x="1993392" y="4572000"/>
            <a:ext cx="1627632" cy="402336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9" name="Text 156"/>
          <p:cNvSpPr/>
          <p:nvPr/>
        </p:nvSpPr>
        <p:spPr>
          <a:xfrm>
            <a:off x="1993392" y="4572000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800" dirty="0"/>
          </a:p>
        </p:txBody>
      </p:sp>
      <p:sp>
        <p:nvSpPr>
          <p:cNvPr id="160" name="Text 157"/>
          <p:cNvSpPr/>
          <p:nvPr/>
        </p:nvSpPr>
        <p:spPr>
          <a:xfrm>
            <a:off x="2651760" y="4572000"/>
            <a:ext cx="950976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Owners</a:t>
            </a:r>
            <a:endParaRPr lang="en-US" sz="900" dirty="0"/>
          </a:p>
        </p:txBody>
      </p:sp>
      <p:sp>
        <p:nvSpPr>
          <p:cNvPr id="161" name="Shape 158"/>
          <p:cNvSpPr/>
          <p:nvPr/>
        </p:nvSpPr>
        <p:spPr>
          <a:xfrm>
            <a:off x="3712464" y="4572000"/>
            <a:ext cx="1627632" cy="402336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2" name="Text 159"/>
          <p:cNvSpPr/>
          <p:nvPr/>
        </p:nvSpPr>
        <p:spPr>
          <a:xfrm>
            <a:off x="3712464" y="4572000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1800" dirty="0"/>
          </a:p>
        </p:txBody>
      </p:sp>
      <p:sp>
        <p:nvSpPr>
          <p:cNvPr id="163" name="Text 160"/>
          <p:cNvSpPr/>
          <p:nvPr/>
        </p:nvSpPr>
        <p:spPr>
          <a:xfrm>
            <a:off x="4370832" y="4572000"/>
            <a:ext cx="950976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Engineers</a:t>
            </a:r>
            <a:endParaRPr lang="en-US" sz="900" dirty="0"/>
          </a:p>
        </p:txBody>
      </p:sp>
      <p:sp>
        <p:nvSpPr>
          <p:cNvPr id="164" name="Shape 161"/>
          <p:cNvSpPr/>
          <p:nvPr/>
        </p:nvSpPr>
        <p:spPr>
          <a:xfrm>
            <a:off x="5431536" y="4572000"/>
            <a:ext cx="1627632" cy="402336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5" name="Text 162"/>
          <p:cNvSpPr/>
          <p:nvPr/>
        </p:nvSpPr>
        <p:spPr>
          <a:xfrm>
            <a:off x="5431536" y="4572000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800" dirty="0"/>
          </a:p>
        </p:txBody>
      </p:sp>
      <p:sp>
        <p:nvSpPr>
          <p:cNvPr id="166" name="Text 163"/>
          <p:cNvSpPr/>
          <p:nvPr/>
        </p:nvSpPr>
        <p:spPr>
          <a:xfrm>
            <a:off x="6089904" y="4572000"/>
            <a:ext cx="950976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Grupos</a:t>
            </a:r>
            <a:endParaRPr lang="en-US" sz="900" dirty="0"/>
          </a:p>
        </p:txBody>
      </p:sp>
      <p:sp>
        <p:nvSpPr>
          <p:cNvPr id="167" name="Shape 164"/>
          <p:cNvSpPr/>
          <p:nvPr/>
        </p:nvSpPr>
        <p:spPr>
          <a:xfrm>
            <a:off x="7150608" y="4572000"/>
            <a:ext cx="1627632" cy="402336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8" name="Text 165"/>
          <p:cNvSpPr/>
          <p:nvPr/>
        </p:nvSpPr>
        <p:spPr>
          <a:xfrm>
            <a:off x="7150608" y="4572000"/>
            <a:ext cx="640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</a:t>
            </a:r>
            <a:endParaRPr lang="en-US" sz="1800" dirty="0"/>
          </a:p>
        </p:txBody>
      </p:sp>
      <p:sp>
        <p:nvSpPr>
          <p:cNvPr id="169" name="Text 166"/>
          <p:cNvSpPr/>
          <p:nvPr/>
        </p:nvSpPr>
        <p:spPr>
          <a:xfrm>
            <a:off x="7808976" y="4572000"/>
            <a:ext cx="950976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alumnos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0292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Ecosistema metodológico — aplicación en las tareas evaluadas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0" y="45720"/>
            <a:ext cx="1005840" cy="40233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50808" y="4745736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8750808" y="47457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274320" y="566928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Tabla 3. Aplicación del ecosistema del PIE IE26.0912 en las tareas evaluadas de IGL2 (ETSIT UPM, curso 24-25).</a:t>
            </a:r>
            <a:endParaRPr lang="en-US" sz="85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786384"/>
          <a:ext cx="8595360" cy="4096512"/>
        </p:xfrm>
        <a:graphic>
          <a:graphicData uri="http://schemas.openxmlformats.org/drawingml/2006/table">
            <a:tbl>
              <a:tblPr/>
              <a:tblGrid>
                <a:gridCol w="192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7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Concepto metodológico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Tarea 1 — Policy Pitch Sprint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(sprint evaluado, 1h 40 min)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Tarea 2 — Corporate Cultures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(presentación grupal, máx. 6 min)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SCRUM adaptado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Roles SM · PO · Engineers explícitos. SM diseña Trello y asigna tareas. Sprint con tiempo fijo.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Flujo en 5 fases (Setup→Investigación→Guión→Slides→Ensayo) que replica lógica sprint/review.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ABP / PBL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escenarios auténticos (ATS, deepfakes, burnout…). El equipo propone un producto o política digital ante un «cliente» europeo institucional.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Investigación de una empresa real de telecomunicaciones. Tensión corporativa + recomendación accionable con marco teórico.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TBL — Aprendizaje por Tareas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Pitch ante panel-cliente (5 min + Q&amp;A): propósito (persuadir) + proceso (sprint) + resultado evaluado.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Presentación 6 min + Q&amp;A 2 min. Registro profesional en inglés, señalización y respuesta a preguntas.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IA generativa — uso estratégico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 elige herramienta (NotebookLM, KIMI, Gamma AI, Canva AI, Claude, Gemini 2.0) y escribe párrafo de justificación.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 anima a usar IA para scoping inicial; todo uso debe declararse, con evaluación crítica del output.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Web quest learning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Cada Engineer investiga su área asignada con la IA propuesta + fuentes IEEE. Resultado: síntesis para la presentación.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Fase 2 Research: IEEE Xplore, ACM DL, Google Scholar + informes anuales. Mínimo 3 fuentes independientes.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HOT — Pensamiento de orden superior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Rúbrica exige análisis técnico, ético y psicológico. Citar DSA, AI Act o GDPR. Criterio A4 evalúa explícitamente el nivel.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Criterio 6 (Abstract Thinking): tensión real analizada con evidencia y solución con stakes profesionales reales.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1B3A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Evaluación por pares / rúbricas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Rúbrica con 4 componentes (A-D). Criterios A y B: equipo. C oral y D vídeo: individuales.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 criterios ponderados. Criterios 3 y 4 son individuales. Q&amp;A puede bajar la nota individual.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50292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Resultados del estudio — cuestionario (curso 24-25), parte 1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001000" y="45720"/>
            <a:ext cx="1005840" cy="40233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4DA6E0"/>
          </a:solidFill>
          <a:ln w="12700">
            <a:solidFill>
              <a:srgbClr val="4DA6E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4"/>
          <p:cNvSpPr/>
          <p:nvPr/>
        </p:nvSpPr>
        <p:spPr>
          <a:xfrm>
            <a:off x="8750808" y="4745736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8750808" y="47457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603504"/>
            <a:ext cx="8595360" cy="32918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74320" y="987552"/>
            <a:ext cx="4206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Fig. 1 — Actitudes hacia humanidades e inglés (PRE, escala 1–5)</a:t>
            </a:r>
            <a:endParaRPr lang="en-US" sz="85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" y="1207008"/>
            <a:ext cx="4389120" cy="214884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754880" y="98755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Fig. 2 — Actitudes hacia las TIC (ICT, escala 1–5)</a:t>
            </a:r>
            <a:endParaRPr lang="en-US" sz="85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4880" y="1207008"/>
            <a:ext cx="4114800" cy="2953512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274320" y="4773168"/>
            <a:ext cx="85953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Nota. n=31. Escala Likert 1–5. La línea discontinua indica el punto neutro (3.0). Fuente: elaboración propia.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2743</Words>
  <Application>Microsoft Office PowerPoint</Application>
  <PresentationFormat>Presentación en pantalla (16:9)</PresentationFormat>
  <Paragraphs>350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IA, SCRUM y ABP — Primavera Tech UPM 2026</dc:title>
  <dc:subject>PptxGenJS Presentation</dc:subject>
  <dc:creator>Mª Estefanía Avilés Mariño</dc:creator>
  <cp:lastModifiedBy>Stephanie Av Ma</cp:lastModifiedBy>
  <cp:revision>2</cp:revision>
  <dcterms:created xsi:type="dcterms:W3CDTF">2026-05-05T19:26:25Z</dcterms:created>
  <dcterms:modified xsi:type="dcterms:W3CDTF">2026-05-06T12:06:31Z</dcterms:modified>
</cp:coreProperties>
</file>