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7" r:id="rId5"/>
    <p:sldId id="280" r:id="rId6"/>
    <p:sldId id="283" r:id="rId7"/>
    <p:sldId id="281" r:id="rId8"/>
    <p:sldId id="282" r:id="rId9"/>
    <p:sldId id="287" r:id="rId10"/>
    <p:sldId id="288" r:id="rId11"/>
    <p:sldId id="284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38BC30-C03D-4B3C-938B-741710FC0F95}" v="3" dt="2021-09-22T06:55:03.707"/>
    <p1510:client id="{7A594C39-7B7A-4A0A-8AB7-693278D3F2B9}" v="12" dt="2021-10-03T13:40:55.696"/>
    <p1510:client id="{89493351-846E-4E39-A96C-850695295B64}" v="2" dt="2021-10-12T14:08:31.430"/>
    <p1510:client id="{A0475F7A-A9D6-47E7-8160-0E9CA6D4706E}" v="111" dt="2021-06-18T09:06:03.465"/>
    <p1510:client id="{B6FEC1A9-487B-43E4-B8DE-8BEADBDA40EF}" v="1" dt="2021-06-22T08:08:07.270"/>
    <p1510:client id="{CC435C49-8B4D-409C-9630-6B5B53EF3133}" v="1" dt="2021-06-18T09:07:18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C2BE8-028E-4CA1-B771-222750FFD0FE}" type="datetimeFigureOut">
              <a:rPr lang="es-ES" smtClean="0"/>
              <a:t>18/12/2022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38157-0649-497B-988A-0F33430B95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46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25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0782EA-B534-4ED2-8477-AAE4E8A3F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F0E107-DA5C-4E70-8409-38805247A1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Título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FA7A37-C3CC-4B45-B357-FBADC43C72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6FD7FB-3AB1-410E-9FAA-65047C2D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93180"/>
            <a:ext cx="61468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7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B91AFA67-A7DE-47A4-8223-4BF700092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4313" y="2119835"/>
            <a:ext cx="3299044" cy="1396421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9072A3D-529C-4DD5-815F-7FCD10FD9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9579" y="1965436"/>
            <a:ext cx="2792841" cy="1867713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79CAC00E-8D0E-48D9-A917-404892547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6547" y="1965435"/>
            <a:ext cx="3264134" cy="1396421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4B5F6048-73F5-4A1E-A569-77F442F05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98462" y="4046743"/>
            <a:ext cx="2792841" cy="1867713"/>
          </a:xfrm>
          <a:prstGeom prst="rect">
            <a:avLst/>
          </a:prstGeom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5D2CD3B4-8F35-48D2-A983-1FC76CA90E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99579" y="4046743"/>
            <a:ext cx="2792841" cy="1867713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7B2E5E71-5FD4-4D53-9551-B0BCA3681C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59447" y="4389642"/>
            <a:ext cx="2792842" cy="139642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F4E8179-C61A-43E7-BFB8-AA71A72CE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8613" y="227584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A6FC0F51-46F1-4318-89A3-0F0E799DA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2101" y="2107668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9" name="Marcador de texto 16">
            <a:extLst>
              <a:ext uri="{FF2B5EF4-FFF2-40B4-BE49-F238E27FC236}">
                <a16:creationId xmlns:a16="http://schemas.microsoft.com/office/drawing/2014/main" id="{F41BD7D5-B216-4A81-B9F8-15B4C2F665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6270" y="2087065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80F4C487-A215-435A-B886-7C769D687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105" y="4632903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1" name="Marcador de texto 16">
            <a:extLst>
              <a:ext uri="{FF2B5EF4-FFF2-40B4-BE49-F238E27FC236}">
                <a16:creationId xmlns:a16="http://schemas.microsoft.com/office/drawing/2014/main" id="{0BCF75C9-02C1-4A69-BC60-905EC2FE3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9786" y="463596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CE21216D-ACBE-4EF9-960E-55B878B28B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8427" y="4511272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4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Google Shape;328;p16">
            <a:extLst>
              <a:ext uri="{FF2B5EF4-FFF2-40B4-BE49-F238E27FC236}">
                <a16:creationId xmlns:a16="http://schemas.microsoft.com/office/drawing/2014/main" id="{24DF1F83-572C-4A7D-9CF1-4A2AA8C776B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3083" y="2507886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29;p16">
            <a:extLst>
              <a:ext uri="{FF2B5EF4-FFF2-40B4-BE49-F238E27FC236}">
                <a16:creationId xmlns:a16="http://schemas.microsoft.com/office/drawing/2014/main" id="{B3757EBC-0966-432F-8C38-10DD0B0DAAF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462849" y="3993195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BFA1E6D-7EF4-41BA-B557-C78C0956FB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8189" y="2865440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9BDAC8F2-3788-4707-A007-E7CA1B6BC3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7963" y="2142096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2" name="Google Shape;328;p16">
            <a:extLst>
              <a:ext uri="{FF2B5EF4-FFF2-40B4-BE49-F238E27FC236}">
                <a16:creationId xmlns:a16="http://schemas.microsoft.com/office/drawing/2014/main" id="{5328C269-65CC-4DE1-88F0-A11B9783493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4046" y="1167637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29;p16">
            <a:extLst>
              <a:ext uri="{FF2B5EF4-FFF2-40B4-BE49-F238E27FC236}">
                <a16:creationId xmlns:a16="http://schemas.microsoft.com/office/drawing/2014/main" id="{F001E898-375C-491D-B699-A97C336B95A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433812" y="2652946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arcador de texto 6">
            <a:extLst>
              <a:ext uri="{FF2B5EF4-FFF2-40B4-BE49-F238E27FC236}">
                <a16:creationId xmlns:a16="http://schemas.microsoft.com/office/drawing/2014/main" id="{8108AC90-3E1E-4BE3-8A6A-5884881B3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29152" y="1525191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5" name="Marcador de texto 14">
            <a:extLst>
              <a:ext uri="{FF2B5EF4-FFF2-40B4-BE49-F238E27FC236}">
                <a16:creationId xmlns:a16="http://schemas.microsoft.com/office/drawing/2014/main" id="{41D60D40-5EDA-4414-8BAF-4B006C2824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8926" y="801847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6" name="Google Shape;328;p16">
            <a:extLst>
              <a:ext uri="{FF2B5EF4-FFF2-40B4-BE49-F238E27FC236}">
                <a16:creationId xmlns:a16="http://schemas.microsoft.com/office/drawing/2014/main" id="{C98D7047-F0E5-46AC-9D24-A804CFBE591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366375" y="4241472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29;p16">
            <a:extLst>
              <a:ext uri="{FF2B5EF4-FFF2-40B4-BE49-F238E27FC236}">
                <a16:creationId xmlns:a16="http://schemas.microsoft.com/office/drawing/2014/main" id="{DEF5755B-C138-46E2-8FBC-8C49698916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786141" y="5726781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Marcador de texto 6">
            <a:extLst>
              <a:ext uri="{FF2B5EF4-FFF2-40B4-BE49-F238E27FC236}">
                <a16:creationId xmlns:a16="http://schemas.microsoft.com/office/drawing/2014/main" id="{B3639C71-E338-4247-A622-0A054314E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81481" y="4599026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9" name="Marcador de texto 14">
            <a:extLst>
              <a:ext uri="{FF2B5EF4-FFF2-40B4-BE49-F238E27FC236}">
                <a16:creationId xmlns:a16="http://schemas.microsoft.com/office/drawing/2014/main" id="{4D2FE54A-1012-42D7-A643-11C0CAF4DB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1255" y="3875682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2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0F150E9D-2901-47C5-9F9B-F09BA1CE4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13" y="822613"/>
            <a:ext cx="10626974" cy="619103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56982E5-1809-49B7-83EC-A9FF22E33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r="5296" b="18525"/>
          <a:stretch/>
        </p:blipFill>
        <p:spPr>
          <a:xfrm flipV="1">
            <a:off x="1111473" y="2215871"/>
            <a:ext cx="9969054" cy="7952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4AA98D2-037C-438E-BD72-D089CFE3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" r="5473" b="18074"/>
          <a:stretch/>
        </p:blipFill>
        <p:spPr>
          <a:xfrm flipV="1">
            <a:off x="1163513" y="3152573"/>
            <a:ext cx="9950468" cy="7996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B8AFDB76-483C-4754-A324-77B176F1E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85" b="11110"/>
          <a:stretch/>
        </p:blipFill>
        <p:spPr>
          <a:xfrm flipV="1">
            <a:off x="1163513" y="4089276"/>
            <a:ext cx="9928165" cy="86764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4F06CEC8-417B-44D1-A250-6AC1281A4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17" r="5473" b="19431"/>
          <a:stretch/>
        </p:blipFill>
        <p:spPr>
          <a:xfrm flipV="1">
            <a:off x="1191325" y="6040740"/>
            <a:ext cx="9950468" cy="12266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9373D37-DCE1-402D-8481-DDEF73DE6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r="6003" b="-2979"/>
          <a:stretch/>
        </p:blipFill>
        <p:spPr>
          <a:xfrm flipV="1">
            <a:off x="1163513" y="4970222"/>
            <a:ext cx="9894712" cy="10051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E7D45552-F6A7-4698-8941-2A203321A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59879" y="3714341"/>
            <a:ext cx="4621326" cy="108948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8E06FA0-C959-40E2-99E0-D758216F5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2692600"/>
            <a:ext cx="2654300" cy="139700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F322EA4A-C10F-4C20-AB38-358C158B0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4677210"/>
            <a:ext cx="2654300" cy="1397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4D1CC88-04C1-43A7-A5D0-B567150B8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16306" y="1495736"/>
            <a:ext cx="375429" cy="75085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69B722D-DBF8-493A-B65E-CD01F454ABDB}"/>
              </a:ext>
            </a:extLst>
          </p:cNvPr>
          <p:cNvSpPr/>
          <p:nvPr userDrawn="1"/>
        </p:nvSpPr>
        <p:spPr>
          <a:xfrm>
            <a:off x="1011113" y="369039"/>
            <a:ext cx="2310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EELISA Table Title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76F0EC-1799-4B64-B923-98CD0E433874}"/>
              </a:ext>
            </a:extLst>
          </p:cNvPr>
          <p:cNvSpPr/>
          <p:nvPr userDrawn="1"/>
        </p:nvSpPr>
        <p:spPr>
          <a:xfrm>
            <a:off x="1681329" y="97262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62D2DBC-FD95-49DE-B091-5974C779EDA1}"/>
              </a:ext>
            </a:extLst>
          </p:cNvPr>
          <p:cNvSpPr/>
          <p:nvPr userDrawn="1"/>
        </p:nvSpPr>
        <p:spPr>
          <a:xfrm>
            <a:off x="3871410" y="98626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F90930-3315-41C0-A357-C5DA86E729A6}"/>
              </a:ext>
            </a:extLst>
          </p:cNvPr>
          <p:cNvSpPr/>
          <p:nvPr userDrawn="1"/>
        </p:nvSpPr>
        <p:spPr>
          <a:xfrm>
            <a:off x="5629063" y="99865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BB6140-D2BE-4F99-B015-982B33EA0DD2}"/>
              </a:ext>
            </a:extLst>
          </p:cNvPr>
          <p:cNvSpPr/>
          <p:nvPr userDrawn="1"/>
        </p:nvSpPr>
        <p:spPr>
          <a:xfrm>
            <a:off x="7593694" y="100653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3E55796-77D1-451B-86F4-38D924C1ACAD}"/>
              </a:ext>
            </a:extLst>
          </p:cNvPr>
          <p:cNvSpPr/>
          <p:nvPr userDrawn="1"/>
        </p:nvSpPr>
        <p:spPr>
          <a:xfrm>
            <a:off x="9615890" y="981488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4E152692-316D-4824-B664-A0C7947CC4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02737" y="2369984"/>
            <a:ext cx="388998" cy="777996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C4A42548-D381-4A3A-AFAE-B43C04B6A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786173" y="3691489"/>
            <a:ext cx="4621326" cy="108948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03A4CE9D-2AF1-495C-B293-599F186D7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003736" y="3675603"/>
            <a:ext cx="4621326" cy="108948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6C7CDC27-EA80-482D-B2F7-FFE35C5DE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820346" y="3709073"/>
            <a:ext cx="4621326" cy="10894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A02621E4-E4A1-48A5-9805-5432409EA1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09521" y="3325391"/>
            <a:ext cx="375429" cy="750857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1C786A93-B480-42BC-9797-D06B62FDEC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16851" y="4253659"/>
            <a:ext cx="388998" cy="777996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7840C47-5E49-4F05-B194-876EE96190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74515" y="5239604"/>
            <a:ext cx="388998" cy="7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9E1D7FF-90B7-45A7-ACF2-ABC941307C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94261944"/>
              </p:ext>
            </p:extLst>
          </p:nvPr>
        </p:nvGraphicFramePr>
        <p:xfrm>
          <a:off x="1525211" y="1648538"/>
          <a:ext cx="9813349" cy="4340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1140">
                  <a:extLst>
                    <a:ext uri="{9D8B030D-6E8A-4147-A177-3AD203B41FA5}">
                      <a16:colId xmlns:a16="http://schemas.microsoft.com/office/drawing/2014/main" val="3235795369"/>
                    </a:ext>
                  </a:extLst>
                </a:gridCol>
                <a:gridCol w="1037595">
                  <a:extLst>
                    <a:ext uri="{9D8B030D-6E8A-4147-A177-3AD203B41FA5}">
                      <a16:colId xmlns:a16="http://schemas.microsoft.com/office/drawing/2014/main" val="4083462552"/>
                    </a:ext>
                  </a:extLst>
                </a:gridCol>
                <a:gridCol w="979490">
                  <a:extLst>
                    <a:ext uri="{9D8B030D-6E8A-4147-A177-3AD203B41FA5}">
                      <a16:colId xmlns:a16="http://schemas.microsoft.com/office/drawing/2014/main" val="2909965914"/>
                    </a:ext>
                  </a:extLst>
                </a:gridCol>
                <a:gridCol w="1008099">
                  <a:extLst>
                    <a:ext uri="{9D8B030D-6E8A-4147-A177-3AD203B41FA5}">
                      <a16:colId xmlns:a16="http://schemas.microsoft.com/office/drawing/2014/main" val="998409404"/>
                    </a:ext>
                  </a:extLst>
                </a:gridCol>
                <a:gridCol w="917678">
                  <a:extLst>
                    <a:ext uri="{9D8B030D-6E8A-4147-A177-3AD203B41FA5}">
                      <a16:colId xmlns:a16="http://schemas.microsoft.com/office/drawing/2014/main" val="1735919115"/>
                    </a:ext>
                  </a:extLst>
                </a:gridCol>
                <a:gridCol w="969347">
                  <a:extLst>
                    <a:ext uri="{9D8B030D-6E8A-4147-A177-3AD203B41FA5}">
                      <a16:colId xmlns:a16="http://schemas.microsoft.com/office/drawing/2014/main" val="2623026213"/>
                    </a:ext>
                  </a:extLst>
                </a:gridCol>
              </a:tblGrid>
              <a:tr h="1264171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title</a:t>
                      </a: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592743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r>
                        <a:rPr lang="en-US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35815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2727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16277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223798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88836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Total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819395"/>
                  </a:ext>
                </a:extLst>
              </a:tr>
            </a:tbl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8FFE6DFE-5A69-4F92-B2D1-04770EA40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1841" y="1648538"/>
            <a:ext cx="852535" cy="118745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AE950E2-FECC-41C7-85DC-3F58D23B5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8955" y="1648536"/>
            <a:ext cx="852535" cy="118745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8C1A1EF-97E1-4D3E-B2E0-7A87393D6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39357" y="1648538"/>
            <a:ext cx="852535" cy="118745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B548BBDB-491A-400A-925A-5740BC1535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557" y="1648538"/>
            <a:ext cx="852535" cy="1187457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ECF24A5-91B4-4C1A-9F25-C8D12917A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14730" y="1648537"/>
            <a:ext cx="852535" cy="11874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602D61-37E2-49BC-A5CA-648B82276B15}"/>
              </a:ext>
            </a:extLst>
          </p:cNvPr>
          <p:cNvSpPr txBox="1">
            <a:spLocks/>
          </p:cNvSpPr>
          <p:nvPr userDrawn="1"/>
        </p:nvSpPr>
        <p:spPr>
          <a:xfrm>
            <a:off x="519081" y="813198"/>
            <a:ext cx="4213194" cy="459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EELISA Table</a:t>
            </a:r>
          </a:p>
        </p:txBody>
      </p:sp>
    </p:spTree>
    <p:extLst>
      <p:ext uri="{BB962C8B-B14F-4D97-AF65-F5344CB8AC3E}">
        <p14:creationId xmlns:p14="http://schemas.microsoft.com/office/powerpoint/2010/main" val="164949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6D2AA4-4909-4001-9460-F3061B456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48" y="5762028"/>
            <a:ext cx="9186172" cy="1095972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282C5E7-0C92-48C1-B6C1-963C0ABE1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6801" y="1320800"/>
            <a:ext cx="7640320" cy="357632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latin typeface="Eelisa" pitchFamily="50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E24D862-B2C2-4280-8A86-58D2328E0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7" y="-701694"/>
            <a:ext cx="3181362" cy="3180080"/>
          </a:xfrm>
          <a:prstGeom prst="rect">
            <a:avLst/>
          </a:prstGeom>
        </p:spPr>
      </p:pic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FB8EC44-D5C1-4CFC-BDB2-DF3F880B0A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50" y="252692"/>
            <a:ext cx="2754470" cy="2753360"/>
          </a:xfrm>
          <a:prstGeom prst="rect">
            <a:avLst/>
          </a:prstGeom>
        </p:spPr>
      </p:pic>
      <p:pic>
        <p:nvPicPr>
          <p:cNvPr id="12" name="Imagen 11" descr="Forma&#10;&#10;Descripción generada automáticamente con confianza baja">
            <a:extLst>
              <a:ext uri="{FF2B5EF4-FFF2-40B4-BE49-F238E27FC236}">
                <a16:creationId xmlns:a16="http://schemas.microsoft.com/office/drawing/2014/main" id="{5A658B26-057D-47A5-A976-D0C9C451EB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2" y="3002935"/>
            <a:ext cx="275447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2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74417"/>
          </a:xfrm>
        </p:spPr>
        <p:txBody>
          <a:bodyPr/>
          <a:lstStyle>
            <a:lvl1pPr>
              <a:defRPr/>
            </a:lvl1pPr>
          </a:lstStyle>
          <a:p>
            <a:r>
              <a:rPr lang="es-ES" err="1"/>
              <a:t>Bullet</a:t>
            </a:r>
            <a:r>
              <a:rPr lang="es-ES"/>
              <a:t> </a:t>
            </a:r>
            <a:r>
              <a:rPr lang="es-ES" err="1"/>
              <a:t>points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4" name="Google Shape;170;p7">
            <a:extLst>
              <a:ext uri="{FF2B5EF4-FFF2-40B4-BE49-F238E27FC236}">
                <a16:creationId xmlns:a16="http://schemas.microsoft.com/office/drawing/2014/main" id="{E5258190-3CCE-4D4D-892D-4252B61033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327728" y="1785452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9;p7">
            <a:extLst>
              <a:ext uri="{FF2B5EF4-FFF2-40B4-BE49-F238E27FC236}">
                <a16:creationId xmlns:a16="http://schemas.microsoft.com/office/drawing/2014/main" id="{30D68DF0-BD8C-4A56-BD55-1508BC7495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001624" y="1812547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2;p7">
            <a:extLst>
              <a:ext uri="{FF2B5EF4-FFF2-40B4-BE49-F238E27FC236}">
                <a16:creationId xmlns:a16="http://schemas.microsoft.com/office/drawing/2014/main" id="{32EBCADE-DED1-489F-B78C-E40F75449FE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5869" y="3113710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p7">
            <a:extLst>
              <a:ext uri="{FF2B5EF4-FFF2-40B4-BE49-F238E27FC236}">
                <a16:creationId xmlns:a16="http://schemas.microsoft.com/office/drawing/2014/main" id="{54EC6599-75BD-41C2-A6E0-579A5EFF3E7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177906" y="3113709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p7">
            <a:extLst>
              <a:ext uri="{FF2B5EF4-FFF2-40B4-BE49-F238E27FC236}">
                <a16:creationId xmlns:a16="http://schemas.microsoft.com/office/drawing/2014/main" id="{A592E597-0D2B-4500-B198-1CFFE97203A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13477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p7">
            <a:extLst>
              <a:ext uri="{FF2B5EF4-FFF2-40B4-BE49-F238E27FC236}">
                <a16:creationId xmlns:a16="http://schemas.microsoft.com/office/drawing/2014/main" id="{0038B3AC-B48F-4D07-8677-475F567FC36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1581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5;p7">
            <a:extLst>
              <a:ext uri="{FF2B5EF4-FFF2-40B4-BE49-F238E27FC236}">
                <a16:creationId xmlns:a16="http://schemas.microsoft.com/office/drawing/2014/main" id="{2DF8378C-1C63-4AA1-BDEA-4B8E46E65D57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7931416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p7">
            <a:extLst>
              <a:ext uri="{FF2B5EF4-FFF2-40B4-BE49-F238E27FC236}">
                <a16:creationId xmlns:a16="http://schemas.microsoft.com/office/drawing/2014/main" id="{9439ED7B-F010-449B-A7D8-337950BEA728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371863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EEFF6050-5D0A-4F3E-9F48-9505D24F69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3106" y="1784973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D7AE3847-3DF5-47FD-8A8F-239898D77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8690" y="5260031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192458AF-4965-43C0-B490-74E70C718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2348" y="4204488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6" name="Marcador de texto 12">
            <a:extLst>
              <a:ext uri="{FF2B5EF4-FFF2-40B4-BE49-F238E27FC236}">
                <a16:creationId xmlns:a16="http://schemas.microsoft.com/office/drawing/2014/main" id="{37F8DDBA-6B4C-479D-9FC9-19A55C245A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9968" y="3150526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78302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7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2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D7D40FE2-314D-45BC-8FFD-50A8D7D61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9" r="15727"/>
          <a:stretch/>
        </p:blipFill>
        <p:spPr>
          <a:xfrm>
            <a:off x="6096000" y="0"/>
            <a:ext cx="6920840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9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1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C5C3FA65-30EF-475F-9092-A062D564E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117" r="13729"/>
          <a:stretch/>
        </p:blipFill>
        <p:spPr>
          <a:xfrm>
            <a:off x="-1145752" y="0"/>
            <a:ext cx="7941101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  <p:pic>
        <p:nvPicPr>
          <p:cNvPr id="9" name="Imagen 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A5AB0-A8BE-4C31-A4CB-EEE5A05FB7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5807911"/>
            <a:ext cx="1930400" cy="10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F263CB-0D49-467E-8BD7-E3B132B80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1992166"/>
            <a:ext cx="2873668" cy="143683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06822B3-1C1A-468E-BA7C-5A7E96DAE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3988035"/>
            <a:ext cx="2873668" cy="143683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7CBA65E-1A2B-4EE3-BF99-2CB0B2F60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3988035"/>
            <a:ext cx="2873668" cy="143683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237E680-F2E3-4742-97F5-C4C79876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9166" y="3988035"/>
            <a:ext cx="2873668" cy="143683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E20F6CE-B2C1-4823-98CE-4CED82872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025" y="1961720"/>
            <a:ext cx="2873668" cy="143683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09A6C1-5286-4A4F-8BF5-C5FD752FC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1992166"/>
            <a:ext cx="2873668" cy="1436834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sp>
        <p:nvSpPr>
          <p:cNvPr id="11" name="Marcador de texto 16">
            <a:extLst>
              <a:ext uri="{FF2B5EF4-FFF2-40B4-BE49-F238E27FC236}">
                <a16:creationId xmlns:a16="http://schemas.microsoft.com/office/drawing/2014/main" id="{FA947787-4E95-43E7-8334-80BF52E499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4106" y="2123861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2" name="Marcador de texto 16">
            <a:extLst>
              <a:ext uri="{FF2B5EF4-FFF2-40B4-BE49-F238E27FC236}">
                <a16:creationId xmlns:a16="http://schemas.microsoft.com/office/drawing/2014/main" id="{E1512057-31E5-4CD0-9F6D-D0307C3E9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7275" y="2103557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450F1020-D2DC-4F99-8B6F-FBBFA8FF5A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3966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4" name="Marcador de texto 16">
            <a:extLst>
              <a:ext uri="{FF2B5EF4-FFF2-40B4-BE49-F238E27FC236}">
                <a16:creationId xmlns:a16="http://schemas.microsoft.com/office/drawing/2014/main" id="{49EE8BCB-86AB-4BCA-A099-F2A044CFFC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9832" y="215674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5" name="Marcador de texto 16">
            <a:extLst>
              <a:ext uri="{FF2B5EF4-FFF2-40B4-BE49-F238E27FC236}">
                <a16:creationId xmlns:a16="http://schemas.microsoft.com/office/drawing/2014/main" id="{DF1CB70A-15EA-42DD-9772-E4799C59CD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8380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6" name="Marcador de texto 16">
            <a:extLst>
              <a:ext uri="{FF2B5EF4-FFF2-40B4-BE49-F238E27FC236}">
                <a16:creationId xmlns:a16="http://schemas.microsoft.com/office/drawing/2014/main" id="{944F6A39-838D-43BC-A651-9F4AC691A5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13945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E58DFE-6280-4E06-A422-6191C8C58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89905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0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4B6D56-20A3-4C0D-BFCE-099D19AA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Patrón EELISA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2335E1-2703-411C-9084-E44A96F37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CEC4153-EA30-4C1D-AE30-C9EFE796C7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2480"/>
            <a:ext cx="1811701" cy="9855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503E6F-5D02-4A11-A75B-0EAF6B1493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53800" y="0"/>
            <a:ext cx="838200" cy="9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6" r:id="rId3"/>
    <p:sldLayoutId id="2147483693" r:id="rId4"/>
    <p:sldLayoutId id="2147483697" r:id="rId5"/>
    <p:sldLayoutId id="2147483691" r:id="rId6"/>
    <p:sldLayoutId id="2147483698" r:id="rId7"/>
    <p:sldLayoutId id="2147483700" r:id="rId8"/>
    <p:sldLayoutId id="2147483699" r:id="rId9"/>
    <p:sldLayoutId id="2147483703" r:id="rId10"/>
    <p:sldLayoutId id="2147483694" r:id="rId11"/>
    <p:sldLayoutId id="2147483701" r:id="rId12"/>
    <p:sldLayoutId id="2147483702" r:id="rId13"/>
    <p:sldLayoutId id="2147483695" r:id="rId14"/>
    <p:sldLayoutId id="2147483704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3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iencia-ciudadana.es/proyecto-cc/aula-taller-museo-de-las-matematicas-pi-ensa/" TargetMode="External"/><Relationship Id="rId2" Type="http://schemas.openxmlformats.org/officeDocument/2006/relationships/hyperlink" Target="http://www2.innovacioneducativa.upm.es/museomatematicas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piensamuseomat/" TargetMode="External"/><Relationship Id="rId5" Type="http://schemas.openxmlformats.org/officeDocument/2006/relationships/hyperlink" Target="https://twitter.com/piensamuseomat" TargetMode="External"/><Relationship Id="rId4" Type="http://schemas.openxmlformats.org/officeDocument/2006/relationships/hyperlink" Target="https://www.upm.es/UPM/MuseosUPM/matematica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65" y="1103586"/>
            <a:ext cx="6432334" cy="1660635"/>
          </a:xfrm>
          <a:prstGeom prst="rect">
            <a:avLst/>
          </a:prstGeom>
        </p:spPr>
      </p:pic>
      <p:pic>
        <p:nvPicPr>
          <p:cNvPr id="8" name="Google Shape;1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258978" y="3818509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578069" y="1800829"/>
            <a:ext cx="332740" cy="595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EELISA ACTIVITY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819697" y="2363188"/>
            <a:ext cx="3520965" cy="1444991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Workshop </a:t>
            </a:r>
            <a:r>
              <a:rPr lang="es-ES" dirty="0" err="1"/>
              <a:t>Museum</a:t>
            </a:r>
            <a:r>
              <a:rPr lang="es-ES" dirty="0"/>
              <a:t> of </a:t>
            </a:r>
            <a:r>
              <a:rPr lang="es-ES" dirty="0" err="1"/>
              <a:t>Mathematics</a:t>
            </a:r>
            <a:r>
              <a:rPr lang="es-ES" dirty="0"/>
              <a:t> 	</a:t>
            </a:r>
          </a:p>
        </p:txBody>
      </p:sp>
      <p:sp>
        <p:nvSpPr>
          <p:cNvPr id="12" name="Marcador de texto 10"/>
          <p:cNvSpPr txBox="1">
            <a:spLocks/>
          </p:cNvSpPr>
          <p:nvPr/>
        </p:nvSpPr>
        <p:spPr>
          <a:xfrm>
            <a:off x="7640638" y="3783611"/>
            <a:ext cx="4414728" cy="43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>
                <a:solidFill>
                  <a:schemeClr val="accent2"/>
                </a:solidFill>
              </a:rPr>
              <a:t>Date: </a:t>
            </a:r>
            <a:r>
              <a:rPr lang="es-ES" sz="1800" dirty="0" smtClean="0">
                <a:solidFill>
                  <a:schemeClr val="accent2"/>
                </a:solidFill>
              </a:rPr>
              <a:t>Oct, 1, </a:t>
            </a:r>
            <a:r>
              <a:rPr lang="es-ES" sz="1800" dirty="0" smtClean="0">
                <a:solidFill>
                  <a:schemeClr val="accent2"/>
                </a:solidFill>
              </a:rPr>
              <a:t>2022 – </a:t>
            </a:r>
            <a:r>
              <a:rPr lang="es-ES" sz="1800" dirty="0" err="1" smtClean="0">
                <a:solidFill>
                  <a:schemeClr val="accent2"/>
                </a:solidFill>
              </a:rPr>
              <a:t>April</a:t>
            </a:r>
            <a:r>
              <a:rPr lang="es-ES" sz="1800" dirty="0" smtClean="0">
                <a:solidFill>
                  <a:schemeClr val="accent2"/>
                </a:solidFill>
              </a:rPr>
              <a:t>, 30, 2023</a:t>
            </a:r>
            <a:endParaRPr lang="es-ES" sz="1800" dirty="0">
              <a:solidFill>
                <a:schemeClr val="accent2"/>
              </a:solidFill>
            </a:endParaRPr>
          </a:p>
        </p:txBody>
      </p:sp>
      <p:sp>
        <p:nvSpPr>
          <p:cNvPr id="13" name="Marcador de texto 10"/>
          <p:cNvSpPr txBox="1">
            <a:spLocks/>
          </p:cNvSpPr>
          <p:nvPr/>
        </p:nvSpPr>
        <p:spPr>
          <a:xfrm>
            <a:off x="7640638" y="4219688"/>
            <a:ext cx="4089400" cy="436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err="1"/>
              <a:t>Organized</a:t>
            </a:r>
            <a:r>
              <a:rPr lang="es-ES" sz="2000" dirty="0"/>
              <a:t> </a:t>
            </a:r>
            <a:r>
              <a:rPr lang="es-ES" sz="2000" dirty="0" err="1"/>
              <a:t>by</a:t>
            </a:r>
            <a:r>
              <a:rPr lang="es-ES" sz="2000" dirty="0" smtClean="0"/>
              <a:t>: </a:t>
            </a:r>
            <a:r>
              <a:rPr lang="es-ES" sz="2000" dirty="0" err="1" smtClean="0"/>
              <a:t>Mariló</a:t>
            </a:r>
            <a:r>
              <a:rPr lang="es-ES" sz="2000" dirty="0" smtClean="0"/>
              <a:t> López González</a:t>
            </a:r>
            <a:endParaRPr lang="es-ES" sz="2000" dirty="0"/>
          </a:p>
        </p:txBody>
      </p:sp>
      <p:sp>
        <p:nvSpPr>
          <p:cNvPr id="20" name="Marcador de texto 10"/>
          <p:cNvSpPr txBox="1">
            <a:spLocks/>
          </p:cNvSpPr>
          <p:nvPr/>
        </p:nvSpPr>
        <p:spPr>
          <a:xfrm>
            <a:off x="7577364" y="5099600"/>
            <a:ext cx="4089400" cy="1081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Sponsors/</a:t>
            </a:r>
            <a:r>
              <a:rPr lang="es-ES" sz="2000" dirty="0" err="1"/>
              <a:t>other</a:t>
            </a:r>
            <a:r>
              <a:rPr lang="es-ES" sz="2000" dirty="0"/>
              <a:t> </a:t>
            </a:r>
            <a:r>
              <a:rPr lang="es-ES" sz="2000" dirty="0" err="1"/>
              <a:t>stakeholders</a:t>
            </a:r>
            <a:r>
              <a:rPr lang="es-ES" sz="2000" dirty="0" smtClean="0"/>
              <a:t>:</a:t>
            </a:r>
          </a:p>
          <a:p>
            <a:endParaRPr lang="es-ES" sz="2000" dirty="0"/>
          </a:p>
        </p:txBody>
      </p:sp>
      <p:pic>
        <p:nvPicPr>
          <p:cNvPr id="21" name="Google Shape;1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305982" y="5482297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322519" y="6005767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Marcador de texto 10"/>
          <p:cNvSpPr txBox="1">
            <a:spLocks/>
          </p:cNvSpPr>
          <p:nvPr/>
        </p:nvSpPr>
        <p:spPr>
          <a:xfrm>
            <a:off x="2627295" y="6005767"/>
            <a:ext cx="4089400" cy="737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 err="1"/>
              <a:t>Location</a:t>
            </a:r>
            <a:r>
              <a:rPr lang="es-ES" sz="2000" dirty="0" smtClean="0"/>
              <a:t>: ETSI Caminos, Canales y Puertos, UPM</a:t>
            </a:r>
            <a:endParaRPr lang="es-ES" sz="2000" dirty="0"/>
          </a:p>
          <a:p>
            <a:pPr algn="l"/>
            <a:r>
              <a:rPr lang="es-ES" sz="2000" dirty="0" err="1"/>
              <a:t>Format</a:t>
            </a:r>
            <a:r>
              <a:rPr lang="es-ES" sz="2000" dirty="0"/>
              <a:t>: </a:t>
            </a:r>
            <a:r>
              <a:rPr lang="es-ES" sz="2000" dirty="0" err="1" smtClean="0"/>
              <a:t>Hybrid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4" y="3503253"/>
            <a:ext cx="1605264" cy="12350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70" y="3422813"/>
            <a:ext cx="1465198" cy="13506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38" y="5535677"/>
            <a:ext cx="889000" cy="889000"/>
          </a:xfrm>
          <a:prstGeom prst="rect">
            <a:avLst/>
          </a:prstGeom>
        </p:spPr>
      </p:pic>
      <p:pic>
        <p:nvPicPr>
          <p:cNvPr id="14" name="Picture 2" descr="LOGO del Grupo de Innovación Educativa Pensamiento Matemático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68" y="3492260"/>
            <a:ext cx="3166738" cy="116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Description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activity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8883928" y="937454"/>
            <a:ext cx="31905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ACTIVITY IN NUMBERS</a:t>
            </a:r>
          </a:p>
          <a:p>
            <a:r>
              <a:rPr lang="es-ES" dirty="0"/>
              <a:t># </a:t>
            </a:r>
            <a:r>
              <a:rPr lang="es-ES" dirty="0" err="1"/>
              <a:t>inscriptions</a:t>
            </a:r>
            <a:r>
              <a:rPr lang="es-ES" dirty="0"/>
              <a:t>: </a:t>
            </a:r>
            <a:r>
              <a:rPr lang="es-ES" dirty="0" err="1" smtClean="0"/>
              <a:t>hundreds</a:t>
            </a:r>
            <a:r>
              <a:rPr lang="es-ES" dirty="0" smtClean="0"/>
              <a:t> of </a:t>
            </a:r>
            <a:r>
              <a:rPr lang="es-ES" dirty="0" err="1" smtClean="0"/>
              <a:t>high</a:t>
            </a:r>
            <a:r>
              <a:rPr lang="es-ES" dirty="0" smtClean="0"/>
              <a:t> </a:t>
            </a:r>
            <a:r>
              <a:rPr lang="es-ES" dirty="0" err="1" smtClean="0"/>
              <a:t>school</a:t>
            </a:r>
            <a:r>
              <a:rPr lang="es-ES" dirty="0" smtClean="0"/>
              <a:t> </a:t>
            </a:r>
            <a:r>
              <a:rPr lang="es-ES" dirty="0" err="1"/>
              <a:t>s</a:t>
            </a:r>
            <a:r>
              <a:rPr lang="es-ES" dirty="0" err="1" smtClean="0"/>
              <a:t>tudents</a:t>
            </a:r>
            <a:r>
              <a:rPr lang="es-ES" dirty="0" smtClean="0"/>
              <a:t> </a:t>
            </a:r>
            <a:r>
              <a:rPr lang="es-ES" dirty="0" err="1" smtClean="0"/>
              <a:t>each</a:t>
            </a:r>
            <a:r>
              <a:rPr lang="es-ES" dirty="0" smtClean="0"/>
              <a:t> </a:t>
            </a:r>
            <a:r>
              <a:rPr lang="es-ES" dirty="0" err="1" smtClean="0"/>
              <a:t>month</a:t>
            </a:r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participants</a:t>
            </a:r>
            <a:r>
              <a:rPr lang="es-ES" dirty="0"/>
              <a:t>: </a:t>
            </a:r>
            <a:r>
              <a:rPr lang="es-ES" dirty="0"/>
              <a:t>2</a:t>
            </a:r>
            <a:r>
              <a:rPr lang="es-ES" dirty="0" smtClean="0"/>
              <a:t> </a:t>
            </a:r>
            <a:r>
              <a:rPr lang="es-ES" dirty="0" smtClean="0"/>
              <a:t>UPM </a:t>
            </a:r>
            <a:r>
              <a:rPr lang="es-ES" dirty="0" smtClean="0"/>
              <a:t>Students + 2 </a:t>
            </a:r>
            <a:r>
              <a:rPr lang="es-ES" dirty="0" err="1" smtClean="0"/>
              <a:t>faculty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# </a:t>
            </a:r>
            <a:r>
              <a:rPr lang="es-ES" dirty="0" err="1"/>
              <a:t>badges</a:t>
            </a:r>
            <a:r>
              <a:rPr lang="es-ES" dirty="0"/>
              <a:t>: </a:t>
            </a:r>
            <a:r>
              <a:rPr lang="es-ES" dirty="0" smtClean="0"/>
              <a:t>2 </a:t>
            </a:r>
          </a:p>
          <a:p>
            <a:r>
              <a:rPr lang="es-ES" dirty="0" smtClean="0"/>
              <a:t># </a:t>
            </a:r>
            <a:r>
              <a:rPr lang="es-ES" dirty="0"/>
              <a:t>ECTS: </a:t>
            </a:r>
            <a:r>
              <a:rPr lang="es-ES" dirty="0" smtClean="0"/>
              <a:t>1 (at UPM)</a:t>
            </a:r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Communities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</a:t>
            </a:r>
            <a:r>
              <a:rPr lang="es-ES" dirty="0" smtClean="0"/>
              <a:t>1</a:t>
            </a:r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mobilities</a:t>
            </a:r>
            <a:r>
              <a:rPr lang="es-ES" dirty="0"/>
              <a:t>: -</a:t>
            </a:r>
          </a:p>
          <a:p>
            <a:r>
              <a:rPr lang="es-ES" dirty="0" err="1"/>
              <a:t>Universities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</a:t>
            </a:r>
            <a:endParaRPr lang="es-ES" dirty="0" smtClean="0"/>
          </a:p>
          <a:p>
            <a:r>
              <a:rPr lang="es-ES" dirty="0" smtClean="0"/>
              <a:t>UPM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967562" y="507732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2"/>
                </a:solidFill>
              </a:rPr>
              <a:t>SDGs</a:t>
            </a:r>
            <a:r>
              <a:rPr lang="es-ES" dirty="0">
                <a:solidFill>
                  <a:schemeClr val="accent2"/>
                </a:solidFill>
              </a:rPr>
              <a:t>: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746" y="1552697"/>
            <a:ext cx="766011" cy="7660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588" y="1602604"/>
            <a:ext cx="766011" cy="7660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781" y="2462459"/>
            <a:ext cx="766011" cy="7660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11" y="2505508"/>
            <a:ext cx="766011" cy="7660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61" y="5461769"/>
            <a:ext cx="766011" cy="7660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3386887"/>
            <a:ext cx="766011" cy="7660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12" y="3415270"/>
            <a:ext cx="766011" cy="76601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1" y="3415271"/>
            <a:ext cx="766011" cy="7660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1" y="4311317"/>
            <a:ext cx="766011" cy="76601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5206412"/>
            <a:ext cx="766011" cy="76601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0" y="5201651"/>
            <a:ext cx="766011" cy="76601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2" y="5201652"/>
            <a:ext cx="766011" cy="76601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6130840"/>
            <a:ext cx="766011" cy="76601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1" y="6130840"/>
            <a:ext cx="766011" cy="7660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3" y="6091987"/>
            <a:ext cx="766011" cy="766011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8970124" y="6227780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Reboto"/>
              </a:rPr>
              <a:t>Impact</a:t>
            </a:r>
            <a:r>
              <a:rPr lang="es-ES" sz="1200" dirty="0" smtClean="0">
                <a:latin typeface="Reboto"/>
              </a:rPr>
              <a:t>:</a:t>
            </a:r>
          </a:p>
          <a:p>
            <a:r>
              <a:rPr lang="es-ES" sz="1200" dirty="0" err="1" smtClean="0">
                <a:latin typeface="Reboto"/>
              </a:rPr>
              <a:t>Level</a:t>
            </a:r>
            <a:r>
              <a:rPr lang="es-ES" sz="1200" dirty="0" smtClean="0">
                <a:latin typeface="Reboto"/>
              </a:rPr>
              <a:t> </a:t>
            </a:r>
            <a:r>
              <a:rPr lang="es-ES" sz="1200" dirty="0">
                <a:latin typeface="Reboto"/>
              </a:rPr>
              <a:t>4</a:t>
            </a:r>
            <a:r>
              <a:rPr lang="es-ES" sz="1200" dirty="0" smtClean="0">
                <a:latin typeface="Reboto"/>
              </a:rPr>
              <a:t> </a:t>
            </a:r>
            <a:endParaRPr lang="es-ES" sz="1200" dirty="0">
              <a:latin typeface="Reboto"/>
            </a:endParaRPr>
          </a:p>
        </p:txBody>
      </p:sp>
      <p:pic>
        <p:nvPicPr>
          <p:cNvPr id="27" name="Google Shape;106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10800000">
            <a:off x="8579152" y="1097047"/>
            <a:ext cx="304776" cy="55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6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10800000">
            <a:off x="8602045" y="5279880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57" y="5461769"/>
            <a:ext cx="766011" cy="766011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523" y="1653505"/>
            <a:ext cx="8006713" cy="36625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114300" indent="0">
              <a:buNone/>
            </a:pPr>
            <a:r>
              <a:rPr lang="en-US" altLang="es-ES" sz="2000" dirty="0">
                <a:solidFill>
                  <a:srgbClr val="202124"/>
                </a:solidFill>
                <a:latin typeface="inherit"/>
              </a:rPr>
              <a:t>Collaboration in the </a:t>
            </a:r>
            <a:r>
              <a:rPr lang="en-US" altLang="es-ES" sz="2000" dirty="0" smtClean="0">
                <a:solidFill>
                  <a:srgbClr val="202124"/>
                </a:solidFill>
                <a:latin typeface="inherit"/>
              </a:rPr>
              <a:t>Workshop Museum of Mathematics. Since 2014, t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his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space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has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becomed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a cultural center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for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educational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community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and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general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public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,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where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different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activities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are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carried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out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,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such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as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:</a:t>
            </a:r>
          </a:p>
          <a:p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exhibitions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connecting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to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Mathematics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with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many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fields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as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plastic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arts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,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literature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, cinema, etc. </a:t>
            </a:r>
          </a:p>
          <a:p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mathematical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workshops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aimed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at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audiences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of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all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ages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with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special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attention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to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children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. </a:t>
            </a:r>
            <a:endParaRPr lang="es-ES" altLang="es-ES" sz="2000" dirty="0" smtClean="0">
              <a:solidFill>
                <a:srgbClr val="202124"/>
              </a:solidFill>
              <a:latin typeface="inherit"/>
            </a:endParaRPr>
          </a:p>
          <a:p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conferences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and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events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>
                <a:solidFill>
                  <a:srgbClr val="202124"/>
                </a:solidFill>
                <a:latin typeface="inherit"/>
              </a:rPr>
              <a:t>related</a:t>
            </a:r>
            <a:r>
              <a:rPr lang="es-ES" altLang="es-ES" sz="2000" dirty="0">
                <a:solidFill>
                  <a:srgbClr val="202124"/>
                </a:solidFill>
                <a:latin typeface="inherit"/>
              </a:rPr>
              <a:t> to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Mathematics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.</a:t>
            </a:r>
          </a:p>
          <a:p>
            <a:pPr marL="114300" indent="0">
              <a:buNone/>
            </a:pP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In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this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EELISA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activity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,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University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students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collaborate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with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faculty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in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the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organization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and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implementation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 of </a:t>
            </a:r>
            <a:r>
              <a:rPr lang="es-ES" altLang="es-ES" sz="2000" dirty="0" err="1" smtClean="0">
                <a:solidFill>
                  <a:srgbClr val="202124"/>
                </a:solidFill>
                <a:latin typeface="inherit"/>
              </a:rPr>
              <a:t>activities</a:t>
            </a:r>
            <a:r>
              <a:rPr lang="es-ES" altLang="es-ES" sz="2000" dirty="0" smtClean="0">
                <a:solidFill>
                  <a:srgbClr val="202124"/>
                </a:solidFill>
                <a:latin typeface="inherit"/>
              </a:rPr>
              <a:t>,</a:t>
            </a:r>
            <a:endParaRPr lang="es-ES" altLang="es-ES" sz="2000" dirty="0">
              <a:solidFill>
                <a:srgbClr val="202124"/>
              </a:solidFill>
              <a:latin typeface="inherit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011962" y="6227779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Reboto"/>
              </a:rPr>
              <a:t>Impact</a:t>
            </a:r>
            <a:r>
              <a:rPr lang="es-ES" sz="1200" dirty="0" smtClean="0">
                <a:latin typeface="Reboto"/>
              </a:rPr>
              <a:t>:</a:t>
            </a:r>
          </a:p>
          <a:p>
            <a:r>
              <a:rPr lang="es-ES" sz="1200" dirty="0" err="1" smtClean="0">
                <a:latin typeface="Reboto"/>
              </a:rPr>
              <a:t>Level</a:t>
            </a:r>
            <a:r>
              <a:rPr lang="es-ES" sz="1200" dirty="0" smtClean="0">
                <a:latin typeface="Reboto"/>
              </a:rPr>
              <a:t> </a:t>
            </a:r>
            <a:r>
              <a:rPr lang="es-ES" sz="1200" dirty="0">
                <a:latin typeface="Reboto"/>
              </a:rPr>
              <a:t>3</a:t>
            </a:r>
            <a:r>
              <a:rPr lang="es-ES" sz="1200" dirty="0" smtClean="0">
                <a:latin typeface="Reboto"/>
              </a:rPr>
              <a:t> </a:t>
            </a:r>
            <a:endParaRPr lang="es-ES" sz="1200" dirty="0">
              <a:latin typeface="Reboto"/>
            </a:endParaRPr>
          </a:p>
        </p:txBody>
      </p:sp>
    </p:spTree>
    <p:extLst>
      <p:ext uri="{BB962C8B-B14F-4D97-AF65-F5344CB8AC3E}">
        <p14:creationId xmlns:p14="http://schemas.microsoft.com/office/powerpoint/2010/main" val="17044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096" y="207470"/>
            <a:ext cx="10515600" cy="1325563"/>
          </a:xfrm>
        </p:spPr>
        <p:txBody>
          <a:bodyPr/>
          <a:lstStyle/>
          <a:p>
            <a:r>
              <a:rPr lang="es-ES" dirty="0" err="1"/>
              <a:t>Results</a:t>
            </a:r>
            <a:endParaRPr lang="es-ES" dirty="0"/>
          </a:p>
        </p:txBody>
      </p:sp>
      <p:sp>
        <p:nvSpPr>
          <p:cNvPr id="5" name="Marcador de texto 2"/>
          <p:cNvSpPr txBox="1">
            <a:spLocks/>
          </p:cNvSpPr>
          <p:nvPr/>
        </p:nvSpPr>
        <p:spPr>
          <a:xfrm>
            <a:off x="885483" y="3810412"/>
            <a:ext cx="10813641" cy="23544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s-ES" sz="3400" b="1" dirty="0" err="1">
                <a:solidFill>
                  <a:srgbClr val="202124"/>
                </a:solidFill>
                <a:latin typeface="inherit"/>
              </a:rPr>
              <a:t>Assessment</a:t>
            </a:r>
            <a:r>
              <a:rPr lang="es-ES" sz="3400" b="1" dirty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3400" b="1" dirty="0" err="1">
                <a:solidFill>
                  <a:srgbClr val="202124"/>
                </a:solidFill>
                <a:latin typeface="inherit"/>
              </a:rPr>
              <a:t>method</a:t>
            </a:r>
            <a:r>
              <a:rPr lang="es-ES" sz="3400" b="1" dirty="0">
                <a:solidFill>
                  <a:srgbClr val="202124"/>
                </a:solidFill>
                <a:latin typeface="inherit"/>
              </a:rPr>
              <a:t> </a:t>
            </a:r>
            <a:endParaRPr lang="es-ES" sz="3400" b="1" dirty="0" smtClean="0">
              <a:solidFill>
                <a:srgbClr val="202124"/>
              </a:solidFill>
              <a:latin typeface="inherit"/>
            </a:endParaRPr>
          </a:p>
          <a:p>
            <a:pPr marL="114300" indent="0" algn="just">
              <a:buNone/>
            </a:pP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Faculty providers will assess the students participation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in design and development of mathematical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activities, as well as in serving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the public and organizing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events. After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evaluation EELISA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badges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will be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issued: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Learning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outcomes 4-4-5 and 5-3-1.</a:t>
            </a:r>
            <a:endParaRPr lang="es-ES" sz="2100" dirty="0" smtClean="0">
              <a:solidFill>
                <a:srgbClr val="202124"/>
              </a:solidFill>
              <a:latin typeface="inherit"/>
            </a:endParaRPr>
          </a:p>
          <a:p>
            <a:pPr marL="114300" indent="0">
              <a:buNone/>
            </a:pPr>
            <a:endParaRPr lang="es-ES" sz="2000" dirty="0"/>
          </a:p>
        </p:txBody>
      </p:sp>
      <p:pic>
        <p:nvPicPr>
          <p:cNvPr id="6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80708" y="1921019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80707" y="4598961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8164" y="1250730"/>
            <a:ext cx="10640960" cy="255968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To build bridges between high school and higher education.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s-ES" sz="2100" dirty="0" smtClean="0">
              <a:solidFill>
                <a:srgbClr val="202124"/>
              </a:solidFill>
              <a:latin typeface="inherit"/>
            </a:endParaRPr>
          </a:p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To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bring high school students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closer to the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mathematic and engineering fields in connection with many aspects of life.</a:t>
            </a:r>
          </a:p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</a:pPr>
            <a:endParaRPr lang="en-US" altLang="es-ES" sz="2100" dirty="0">
              <a:solidFill>
                <a:srgbClr val="202124"/>
              </a:solidFill>
              <a:latin typeface="inherit"/>
            </a:endParaRPr>
          </a:p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To </a:t>
            </a:r>
            <a:r>
              <a:rPr lang="en-US" altLang="es-ES" sz="2100" dirty="0">
                <a:solidFill>
                  <a:srgbClr val="202124"/>
                </a:solidFill>
                <a:latin typeface="inherit"/>
              </a:rPr>
              <a:t>foster a creative </a:t>
            </a: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and critical mindset.</a:t>
            </a:r>
          </a:p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</a:pPr>
            <a:endParaRPr lang="en-US" altLang="es-ES" sz="2100" dirty="0" smtClean="0">
              <a:solidFill>
                <a:srgbClr val="202124"/>
              </a:solidFill>
              <a:latin typeface="inherit"/>
            </a:endParaRPr>
          </a:p>
          <a:p>
            <a:pPr marL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es-ES" sz="2100" dirty="0" smtClean="0">
                <a:solidFill>
                  <a:srgbClr val="202124"/>
                </a:solidFill>
                <a:latin typeface="inherit"/>
              </a:rPr>
              <a:t>To move towards citizen science.</a:t>
            </a:r>
            <a:endParaRPr lang="es-ES" altLang="es-ES" sz="2100" dirty="0">
              <a:solidFill>
                <a:srgbClr val="202124"/>
              </a:solidFill>
              <a:latin typeface="inherit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05104" y="-77818"/>
            <a:ext cx="97784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es-ES" altLang="es-E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-105104" y="-54735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Lessons</a:t>
            </a:r>
            <a:r>
              <a:rPr lang="es-ES" dirty="0"/>
              <a:t> </a:t>
            </a:r>
            <a:r>
              <a:rPr lang="es-ES" dirty="0" err="1" smtClean="0"/>
              <a:t>learned</a:t>
            </a:r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900863" cy="4351338"/>
          </a:xfrm>
        </p:spPr>
        <p:txBody>
          <a:bodyPr>
            <a:normAutofit/>
          </a:bodyPr>
          <a:lstStyle/>
          <a:p>
            <a:r>
              <a:rPr lang="es-ES" sz="2800" dirty="0" err="1"/>
              <a:t>What’s</a:t>
            </a:r>
            <a:r>
              <a:rPr lang="es-ES" sz="2800" dirty="0"/>
              <a:t> </a:t>
            </a:r>
            <a:r>
              <a:rPr lang="es-ES" sz="2800" dirty="0" err="1"/>
              <a:t>work</a:t>
            </a:r>
            <a:r>
              <a:rPr lang="es-ES" sz="2800" dirty="0"/>
              <a:t> </a:t>
            </a:r>
            <a:r>
              <a:rPr lang="es-ES" sz="2800" dirty="0" err="1" smtClean="0"/>
              <a:t>out</a:t>
            </a:r>
            <a:endParaRPr lang="es-ES" sz="2100" dirty="0" smtClean="0">
              <a:solidFill>
                <a:srgbClr val="202124"/>
              </a:solidFill>
              <a:latin typeface="inheri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Bring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high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school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people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closer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to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the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university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ecosystem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in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E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ngineering</a:t>
            </a:r>
            <a:endParaRPr lang="es-ES" sz="2100" dirty="0" smtClean="0">
              <a:solidFill>
                <a:srgbClr val="202124"/>
              </a:solidFill>
              <a:latin typeface="inheri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Promotion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of STEAM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vocations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and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gender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equality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Fostering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teaching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and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divulgation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vocations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in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University</a:t>
            </a:r>
            <a:r>
              <a:rPr lang="es-ES" sz="2100" dirty="0" smtClean="0">
                <a:solidFill>
                  <a:srgbClr val="202124"/>
                </a:solidFill>
                <a:latin typeface="inherit"/>
              </a:rPr>
              <a:t>  </a:t>
            </a:r>
            <a:r>
              <a:rPr lang="es-ES" sz="2100" dirty="0" err="1" smtClean="0">
                <a:solidFill>
                  <a:srgbClr val="202124"/>
                </a:solidFill>
                <a:latin typeface="inherit"/>
              </a:rPr>
              <a:t>students</a:t>
            </a:r>
            <a:endParaRPr lang="es-ES" sz="2100" dirty="0" smtClean="0">
              <a:solidFill>
                <a:srgbClr val="202124"/>
              </a:solidFill>
              <a:latin typeface="inherit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s-ES" sz="2100" dirty="0">
              <a:solidFill>
                <a:srgbClr val="202124"/>
              </a:solidFill>
              <a:latin typeface="inherit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s-ES" sz="2100" dirty="0" smtClean="0">
              <a:solidFill>
                <a:srgbClr val="202124"/>
              </a:solidFill>
              <a:latin typeface="inherit"/>
            </a:endParaRPr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5739063" y="1825625"/>
            <a:ext cx="57992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err="1"/>
              <a:t>What</a:t>
            </a:r>
            <a:r>
              <a:rPr lang="es-ES" sz="2800" dirty="0"/>
              <a:t> </a:t>
            </a:r>
            <a:r>
              <a:rPr lang="es-ES" sz="2800" dirty="0" err="1"/>
              <a:t>we</a:t>
            </a:r>
            <a:r>
              <a:rPr lang="es-ES" sz="2800" dirty="0"/>
              <a:t> can </a:t>
            </a:r>
            <a:r>
              <a:rPr lang="es-ES" sz="2800" dirty="0" err="1" smtClean="0"/>
              <a:t>improve</a:t>
            </a:r>
            <a:endParaRPr lang="es-ES" sz="2800" dirty="0" smtClean="0"/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2100" dirty="0" smtClean="0">
                <a:solidFill>
                  <a:srgbClr val="202124"/>
                </a:solidFill>
                <a:latin typeface="inherit"/>
              </a:rPr>
              <a:t>Dissemination </a:t>
            </a:r>
            <a:r>
              <a:rPr lang="en-US" sz="2100" dirty="0">
                <a:solidFill>
                  <a:srgbClr val="202124"/>
                </a:solidFill>
                <a:latin typeface="inherit"/>
              </a:rPr>
              <a:t>to </a:t>
            </a:r>
            <a:r>
              <a:rPr lang="en-US" sz="2100" dirty="0" smtClean="0">
                <a:solidFill>
                  <a:srgbClr val="202124"/>
                </a:solidFill>
                <a:latin typeface="inherit"/>
              </a:rPr>
              <a:t>attract abroad </a:t>
            </a:r>
            <a:r>
              <a:rPr lang="en-US" sz="2100" dirty="0">
                <a:solidFill>
                  <a:srgbClr val="202124"/>
                </a:solidFill>
                <a:latin typeface="inherit"/>
              </a:rPr>
              <a:t>students (without any type of administrative or academic barriers),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2100" dirty="0" smtClean="0">
                <a:solidFill>
                  <a:srgbClr val="202124"/>
                </a:solidFill>
                <a:latin typeface="inherit"/>
              </a:rPr>
              <a:t>Coordination with </a:t>
            </a:r>
            <a:r>
              <a:rPr lang="en-US" sz="2100" dirty="0">
                <a:solidFill>
                  <a:srgbClr val="202124"/>
                </a:solidFill>
                <a:latin typeface="inherit"/>
              </a:rPr>
              <a:t>other </a:t>
            </a:r>
            <a:r>
              <a:rPr lang="en-US" sz="2100" dirty="0" smtClean="0">
                <a:solidFill>
                  <a:srgbClr val="202124"/>
                </a:solidFill>
                <a:latin typeface="inherit"/>
              </a:rPr>
              <a:t>EELISA institutions</a:t>
            </a:r>
            <a:endParaRPr lang="es-ES" sz="2100" dirty="0">
              <a:solidFill>
                <a:srgbClr val="202124"/>
              </a:solidFill>
              <a:latin typeface="inherit"/>
            </a:endParaRPr>
          </a:p>
          <a:p>
            <a:endParaRPr lang="es-ES" sz="28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85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64628" y="1427299"/>
            <a:ext cx="10515600" cy="4351338"/>
          </a:xfrm>
        </p:spPr>
        <p:txBody>
          <a:bodyPr>
            <a:normAutofit/>
          </a:bodyPr>
          <a:lstStyle/>
          <a:p>
            <a:r>
              <a:rPr lang="es-ES" sz="2400" dirty="0">
                <a:hlinkClick r:id="rId2"/>
              </a:rPr>
              <a:t>http://www2.innovacioneducativa.upm.es/museomatematicas</a:t>
            </a:r>
            <a:r>
              <a:rPr lang="es-ES" sz="2400" dirty="0" smtClean="0">
                <a:hlinkClick r:id="rId2"/>
              </a:rPr>
              <a:t>/</a:t>
            </a:r>
            <a:endParaRPr lang="es-ES" sz="2400" dirty="0" smtClean="0"/>
          </a:p>
          <a:p>
            <a:pPr marL="114300" indent="0">
              <a:buNone/>
            </a:pPr>
            <a:endParaRPr lang="es-ES" sz="2400" dirty="0"/>
          </a:p>
          <a:p>
            <a:r>
              <a:rPr lang="es-ES" sz="2400" dirty="0">
                <a:hlinkClick r:id="rId3"/>
              </a:rPr>
              <a:t>https://ciencia-ciudadana.es/proyecto-cc/aula-taller-museo-de-las-matematicas-pi-ensa</a:t>
            </a:r>
            <a:r>
              <a:rPr lang="es-ES" sz="2400" dirty="0" smtClean="0">
                <a:hlinkClick r:id="rId3"/>
              </a:rPr>
              <a:t>/</a:t>
            </a:r>
            <a:endParaRPr lang="es-ES" sz="2400" dirty="0" smtClean="0"/>
          </a:p>
          <a:p>
            <a:endParaRPr lang="es-ES" sz="2400" dirty="0" smtClean="0"/>
          </a:p>
          <a:p>
            <a:r>
              <a:rPr lang="es-ES" sz="2400" dirty="0">
                <a:hlinkClick r:id="rId4"/>
              </a:rPr>
              <a:t>https://</a:t>
            </a:r>
            <a:r>
              <a:rPr lang="es-ES" sz="2400" dirty="0" smtClean="0">
                <a:hlinkClick r:id="rId4"/>
              </a:rPr>
              <a:t>www.upm.es/UPM/MuseosUPM/matematicas</a:t>
            </a:r>
            <a:endParaRPr lang="es-ES" sz="2400" dirty="0" smtClean="0"/>
          </a:p>
          <a:p>
            <a:endParaRPr lang="es-ES" sz="2400" dirty="0" smtClean="0"/>
          </a:p>
          <a:p>
            <a:r>
              <a:rPr lang="es-ES" sz="2400" dirty="0">
                <a:hlinkClick r:id="rId5"/>
              </a:rPr>
              <a:t>https://</a:t>
            </a:r>
            <a:r>
              <a:rPr lang="es-ES" sz="2400" dirty="0" smtClean="0">
                <a:hlinkClick r:id="rId5"/>
              </a:rPr>
              <a:t>twitter.com/piensamuseomat</a:t>
            </a:r>
            <a:endParaRPr lang="es-ES" sz="2400" dirty="0" smtClean="0"/>
          </a:p>
          <a:p>
            <a:r>
              <a:rPr lang="es-ES" sz="2400" dirty="0">
                <a:hlinkClick r:id="rId6"/>
              </a:rPr>
              <a:t>https://www.facebook.com/piensamuseomat</a:t>
            </a:r>
            <a:r>
              <a:rPr lang="es-ES" sz="2400" dirty="0" smtClean="0">
                <a:hlinkClick r:id="rId6"/>
              </a:rPr>
              <a:t>/</a:t>
            </a:r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 smtClean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6462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Evidences</a:t>
            </a:r>
            <a:endParaRPr lang="es-E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23" y="1225382"/>
            <a:ext cx="7556939" cy="53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Evidences</a:t>
            </a:r>
            <a:endParaRPr lang="es-ES" sz="2000" dirty="0"/>
          </a:p>
        </p:txBody>
      </p:sp>
      <p:pic>
        <p:nvPicPr>
          <p:cNvPr id="3074" name="Picture 2" descr="https://www.upm.es/sfs/Rectorado/Vicerrectorado%20de%20Investigacion/Oficina%20de%20Transferencia%20de%20Resultados%20de%20Investigacion%20(OTRI)/Divulgacion/museos/matematicas/Fo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27" y="1600201"/>
            <a:ext cx="7238946" cy="363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8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Disclaimer</a:t>
            </a:r>
            <a:endParaRPr lang="es-ES" dirty="0"/>
          </a:p>
        </p:txBody>
      </p:sp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66" y="3068516"/>
            <a:ext cx="5109268" cy="11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49008" y="2628900"/>
            <a:ext cx="184638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Eelisa"/>
              </a:rPr>
              <a:t>EELISA</a:t>
            </a:r>
            <a:r>
              <a:rPr lang="es-E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61486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272" y="1491124"/>
            <a:ext cx="5743380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3133" y="3716728"/>
            <a:ext cx="3608021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ELISA.pptx" id="{9745D8B4-5264-48AC-A82C-F056048A751B}" vid="{9CCB299F-DEB1-42FD-8631-8D755C62935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mbers xmlns="f6ad4708-cd8a-45fe-98bf-2842077436f6">
      <UserInfo>
        <DisplayName/>
        <AccountId xsi:nil="true"/>
        <AccountType/>
      </UserInfo>
    </Members>
    <Self_Registration_Enabled xmlns="f6ad4708-cd8a-45fe-98bf-2842077436f6" xsi:nil="true"/>
    <TeamsChannelId xmlns="f6ad4708-cd8a-45fe-98bf-2842077436f6" xsi:nil="true"/>
    <IsNotebookLocked xmlns="f6ad4708-cd8a-45fe-98bf-2842077436f6" xsi:nil="true"/>
    <FolderType xmlns="f6ad4708-cd8a-45fe-98bf-2842077436f6" xsi:nil="true"/>
    <Distribution_Groups xmlns="f6ad4708-cd8a-45fe-98bf-2842077436f6" xsi:nil="true"/>
    <Invited_Leaders xmlns="f6ad4708-cd8a-45fe-98bf-2842077436f6" xsi:nil="true"/>
    <Has_Leaders_Only_SectionGroup xmlns="f6ad4708-cd8a-45fe-98bf-2842077436f6" xsi:nil="true"/>
    <NotebookType xmlns="f6ad4708-cd8a-45fe-98bf-2842077436f6" xsi:nil="true"/>
    <Leaders xmlns="f6ad4708-cd8a-45fe-98bf-2842077436f6">
      <UserInfo>
        <DisplayName/>
        <AccountId xsi:nil="true"/>
        <AccountType/>
      </UserInfo>
    </Leaders>
    <LMS_Mappings xmlns="f6ad4708-cd8a-45fe-98bf-2842077436f6" xsi:nil="true"/>
    <Invited_Members xmlns="f6ad4708-cd8a-45fe-98bf-2842077436f6" xsi:nil="true"/>
    <Member_Groups xmlns="f6ad4708-cd8a-45fe-98bf-2842077436f6">
      <UserInfo>
        <DisplayName/>
        <AccountId xsi:nil="true"/>
        <AccountType/>
      </UserInfo>
    </Member_Groups>
    <CultureName xmlns="f6ad4708-cd8a-45fe-98bf-2842077436f6" xsi:nil="true"/>
    <Owner xmlns="f6ad4708-cd8a-45fe-98bf-2842077436f6">
      <UserInfo>
        <DisplayName/>
        <AccountId xsi:nil="true"/>
        <AccountType/>
      </UserInfo>
    </Owner>
    <AppVersion xmlns="f6ad4708-cd8a-45fe-98bf-2842077436f6" xsi:nil="true"/>
    <DefaultSectionNames xmlns="f6ad4708-cd8a-45fe-98bf-2842077436f6" xsi:nil="true"/>
    <Is_Collaboration_Space_Locked xmlns="f6ad4708-cd8a-45fe-98bf-2842077436f6" xsi:nil="true"/>
    <Math_Settings xmlns="f6ad4708-cd8a-45fe-98bf-2842077436f6" xsi:nil="true"/>
    <Templates xmlns="f6ad4708-cd8a-45fe-98bf-2842077436f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92C039CFBB2249B217492598E5BE11" ma:contentTypeVersion="34" ma:contentTypeDescription="Crear nuevo documento." ma:contentTypeScope="" ma:versionID="bcca1906babfa9d3c8d1106c4f6b8172">
  <xsd:schema xmlns:xsd="http://www.w3.org/2001/XMLSchema" xmlns:xs="http://www.w3.org/2001/XMLSchema" xmlns:p="http://schemas.microsoft.com/office/2006/metadata/properties" xmlns:ns3="55a32cf4-c6f7-4b7e-b4ea-547c22e252f1" xmlns:ns4="f6ad4708-cd8a-45fe-98bf-2842077436f6" targetNamespace="http://schemas.microsoft.com/office/2006/metadata/properties" ma:root="true" ma:fieldsID="7e0ef5444d3eb3c4564ada639dcd4296" ns3:_="" ns4:_="">
    <xsd:import namespace="55a32cf4-c6f7-4b7e-b4ea-547c22e252f1"/>
    <xsd:import namespace="f6ad4708-cd8a-45fe-98bf-2842077436f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Leaders" minOccurs="0"/>
                <xsd:element ref="ns4:Members" minOccurs="0"/>
                <xsd:element ref="ns4:Member_Groups" minOccurs="0"/>
                <xsd:element ref="ns4:Distribution_Groups" minOccurs="0"/>
                <xsd:element ref="ns4:LMS_Mappings" minOccurs="0"/>
                <xsd:element ref="ns4:Invited_Leaders" minOccurs="0"/>
                <xsd:element ref="ns4:Invited_Members" minOccurs="0"/>
                <xsd:element ref="ns4:Self_Registration_Enabled" minOccurs="0"/>
                <xsd:element ref="ns4:Has_Leaders_Only_SectionGroup" minOccurs="0"/>
                <xsd:element ref="ns4:Is_Collaboration_Space_Locked" minOccurs="0"/>
                <xsd:element ref="ns4:IsNotebookLocked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32cf4-c6f7-4b7e-b4ea-547c22e252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d4708-cd8a-45fe-98bf-2842077436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5" nillable="true" ma:displayName="Math Settings" ma:internalName="Math_Settings">
      <xsd:simpleType>
        <xsd:restriction base="dms:Text"/>
      </xsd:simpleType>
    </xsd:element>
    <xsd:element name="DefaultSectionNames" ma:index="2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8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9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0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3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4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5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6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7" nillable="true" ma:displayName="Is Collaboration Space Locked" ma:internalName="Is_Collaboration_Space_Locked">
      <xsd:simpleType>
        <xsd:restriction base="dms:Boolean"/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8DF49B-7B0B-440A-A81F-79592E34F7D4}">
  <ds:schemaRefs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55a32cf4-c6f7-4b7e-b4ea-547c22e252f1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f6ad4708-cd8a-45fe-98bf-2842077436f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4D7682E-794D-4A8A-8000-6B00414A37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D6192E-C777-4800-A240-7012773FC5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a32cf4-c6f7-4b7e-b4ea-547c22e252f1"/>
    <ds:schemaRef ds:uri="f6ad4708-cd8a-45fe-98bf-2842077436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EELISA_plantillas</Template>
  <TotalTime>704</TotalTime>
  <Words>339</Words>
  <Application>Microsoft Office PowerPoint</Application>
  <PresentationFormat>Panorámica</PresentationFormat>
  <Paragraphs>64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Arial</vt:lpstr>
      <vt:lpstr>Calibri</vt:lpstr>
      <vt:lpstr>Courier New</vt:lpstr>
      <vt:lpstr>Eelisa</vt:lpstr>
      <vt:lpstr>inherit</vt:lpstr>
      <vt:lpstr>Reboto</vt:lpstr>
      <vt:lpstr>Roboto</vt:lpstr>
      <vt:lpstr>Roboto Condensed Light</vt:lpstr>
      <vt:lpstr>Tema de Office</vt:lpstr>
      <vt:lpstr>EELISA ACTIVITY</vt:lpstr>
      <vt:lpstr>Description of the activity</vt:lpstr>
      <vt:lpstr>Results</vt:lpstr>
      <vt:lpstr>Lessons learned</vt:lpstr>
      <vt:lpstr>Evidences</vt:lpstr>
      <vt:lpstr>Evidences</vt:lpstr>
      <vt:lpstr>Evidences</vt:lpstr>
      <vt:lpstr>Disclaimer</vt:lpstr>
      <vt:lpstr>Presentación de PowerPoint</vt:lpstr>
    </vt:vector>
  </TitlesOfParts>
  <Company>Universidad Politecnica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Prestamo</dc:creator>
  <cp:lastModifiedBy>MARIA JESUS VAZQUEZ GALLO</cp:lastModifiedBy>
  <cp:revision>86</cp:revision>
  <dcterms:created xsi:type="dcterms:W3CDTF">2021-05-19T08:40:13Z</dcterms:created>
  <dcterms:modified xsi:type="dcterms:W3CDTF">2022-12-18T17:37:52Z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0x0101005B92C039CFBB2249B217492598E5BE11</vt:lpwstr>
  </property>
  <property fmtid="{D5CDD505-2E9C-101B-9397-08002B2CF9AE}" pid="3" name="MediaServiceImageTags">
    <vt:lpwstr/>
  </property>
</Properties>
</file>