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277" r:id="rId5"/>
    <p:sldId id="280" r:id="rId6"/>
    <p:sldId id="283" r:id="rId7"/>
    <p:sldId id="281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7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38BC30-C03D-4B3C-938B-741710FC0F95}" v="3" dt="2021-09-22T06:55:03.707"/>
    <p1510:client id="{7A594C39-7B7A-4A0A-8AB7-693278D3F2B9}" v="12" dt="2021-10-03T13:40:55.696"/>
    <p1510:client id="{89493351-846E-4E39-A96C-850695295B64}" v="2" dt="2021-10-12T14:08:31.430"/>
    <p1510:client id="{A0475F7A-A9D6-47E7-8160-0E9CA6D4706E}" v="111" dt="2021-06-18T09:06:03.465"/>
    <p1510:client id="{B6FEC1A9-487B-43E4-B8DE-8BEADBDA40EF}" v="1" dt="2021-06-22T08:08:07.270"/>
    <p1510:client id="{CC435C49-8B4D-409C-9630-6B5B53EF3133}" v="1" dt="2021-06-18T09:07:18.7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3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1C2BE8-028E-4CA1-B771-222750FFD0FE}" type="datetimeFigureOut">
              <a:rPr lang="es-ES" smtClean="0"/>
              <a:t>17/12/2022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238157-0649-497B-988A-0F33430B956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8460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19251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2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70782EA-B534-4ED2-8477-AAE4E8A3FD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4000"/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FF0E107-DA5C-4E70-8409-38805247A1E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Título</a:t>
            </a:r>
            <a:endParaRPr lang="en-GB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8FA7A37-C3CC-4B45-B357-FBADC43C72E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Subtítulo</a:t>
            </a:r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D6FD7FB-3AB1-410E-9FAA-65047C2D4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93180"/>
            <a:ext cx="614680" cy="365125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070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2AA9760B-9468-4D31-8EB3-A79C2AFE7E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7275" y="365125"/>
            <a:ext cx="9732963" cy="1068388"/>
          </a:xfrm>
        </p:spPr>
        <p:txBody>
          <a:bodyPr/>
          <a:lstStyle>
            <a:lvl1pPr marL="0" indent="0" algn="ctr">
              <a:buNone/>
              <a:defRPr sz="54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s-ES" err="1"/>
              <a:t>Title</a:t>
            </a:r>
            <a:endParaRPr lang="en-GB"/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B91AFA67-A7DE-47A4-8223-4BF700092C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14313" y="2119835"/>
            <a:ext cx="3299044" cy="1396421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C9072A3D-529C-4DD5-815F-7FCD10FD9E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99579" y="1965436"/>
            <a:ext cx="2792841" cy="1867713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79CAC00E-8D0E-48D9-A917-4048925479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16547" y="1965435"/>
            <a:ext cx="3264134" cy="1396421"/>
          </a:xfrm>
          <a:prstGeom prst="rect">
            <a:avLst/>
          </a:prstGeom>
        </p:spPr>
      </p:pic>
      <p:pic>
        <p:nvPicPr>
          <p:cNvPr id="14" name="Picture 22">
            <a:extLst>
              <a:ext uri="{FF2B5EF4-FFF2-40B4-BE49-F238E27FC236}">
                <a16:creationId xmlns:a16="http://schemas.microsoft.com/office/drawing/2014/main" id="{4B5F6048-73F5-4A1E-A569-77F442F051E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98462" y="4046743"/>
            <a:ext cx="2792841" cy="1867713"/>
          </a:xfrm>
          <a:prstGeom prst="rect">
            <a:avLst/>
          </a:prstGeom>
        </p:spPr>
      </p:pic>
      <p:pic>
        <p:nvPicPr>
          <p:cNvPr id="15" name="Picture 23">
            <a:extLst>
              <a:ext uri="{FF2B5EF4-FFF2-40B4-BE49-F238E27FC236}">
                <a16:creationId xmlns:a16="http://schemas.microsoft.com/office/drawing/2014/main" id="{5D2CD3B4-8F35-48D2-A983-1FC76CA90EF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699579" y="4046743"/>
            <a:ext cx="2792841" cy="1867713"/>
          </a:xfrm>
          <a:prstGeom prst="rect">
            <a:avLst/>
          </a:prstGeom>
        </p:spPr>
      </p:pic>
      <p:pic>
        <p:nvPicPr>
          <p:cNvPr id="16" name="Picture 24">
            <a:extLst>
              <a:ext uri="{FF2B5EF4-FFF2-40B4-BE49-F238E27FC236}">
                <a16:creationId xmlns:a16="http://schemas.microsoft.com/office/drawing/2014/main" id="{7B2E5E71-5FD4-4D53-9551-B0BCA3681C3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959447" y="4389642"/>
            <a:ext cx="2792842" cy="1396421"/>
          </a:xfrm>
          <a:prstGeom prst="rect">
            <a:avLst/>
          </a:prstGeom>
        </p:spPr>
      </p:pic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AF4E8179-C61A-43E7-BFB8-AA71A72CEA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98613" y="2275840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  <p:sp>
        <p:nvSpPr>
          <p:cNvPr id="18" name="Marcador de texto 16">
            <a:extLst>
              <a:ext uri="{FF2B5EF4-FFF2-40B4-BE49-F238E27FC236}">
                <a16:creationId xmlns:a16="http://schemas.microsoft.com/office/drawing/2014/main" id="{A6FC0F51-46F1-4318-89A3-0F0E799DA0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12101" y="2107668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  <p:sp>
        <p:nvSpPr>
          <p:cNvPr id="19" name="Marcador de texto 16">
            <a:extLst>
              <a:ext uri="{FF2B5EF4-FFF2-40B4-BE49-F238E27FC236}">
                <a16:creationId xmlns:a16="http://schemas.microsoft.com/office/drawing/2014/main" id="{F41BD7D5-B216-4A81-B9F8-15B4C2F665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96270" y="2087065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  <p:sp>
        <p:nvSpPr>
          <p:cNvPr id="20" name="Marcador de texto 16">
            <a:extLst>
              <a:ext uri="{FF2B5EF4-FFF2-40B4-BE49-F238E27FC236}">
                <a16:creationId xmlns:a16="http://schemas.microsoft.com/office/drawing/2014/main" id="{80F4C487-A215-435A-B886-7C769D6877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14105" y="4632903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  <p:sp>
        <p:nvSpPr>
          <p:cNvPr id="21" name="Marcador de texto 16">
            <a:extLst>
              <a:ext uri="{FF2B5EF4-FFF2-40B4-BE49-F238E27FC236}">
                <a16:creationId xmlns:a16="http://schemas.microsoft.com/office/drawing/2014/main" id="{0BCF75C9-02C1-4A69-BC60-905EC2FE35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59786" y="4635966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  <p:sp>
        <p:nvSpPr>
          <p:cNvPr id="22" name="Marcador de texto 16">
            <a:extLst>
              <a:ext uri="{FF2B5EF4-FFF2-40B4-BE49-F238E27FC236}">
                <a16:creationId xmlns:a16="http://schemas.microsoft.com/office/drawing/2014/main" id="{CE21216D-ACBE-4EF9-960E-55B878B28B9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68427" y="4511272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842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‹Nº›</a:t>
            </a:fld>
            <a:endParaRPr lang="en-GB"/>
          </a:p>
        </p:txBody>
      </p:sp>
      <p:pic>
        <p:nvPicPr>
          <p:cNvPr id="5" name="Google Shape;328;p16">
            <a:extLst>
              <a:ext uri="{FF2B5EF4-FFF2-40B4-BE49-F238E27FC236}">
                <a16:creationId xmlns:a16="http://schemas.microsoft.com/office/drawing/2014/main" id="{24DF1F83-572C-4A7D-9CF1-4A2AA8C776B9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043083" y="2507886"/>
            <a:ext cx="715107" cy="35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29;p16">
            <a:extLst>
              <a:ext uri="{FF2B5EF4-FFF2-40B4-BE49-F238E27FC236}">
                <a16:creationId xmlns:a16="http://schemas.microsoft.com/office/drawing/2014/main" id="{B3757EBC-0966-432F-8C38-10DD0B0DAAF7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10462849" y="3993195"/>
            <a:ext cx="715107" cy="35755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8BFA1E6D-7EF4-41BA-B557-C78C0956FB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58189" y="2865440"/>
            <a:ext cx="2704659" cy="1127120"/>
          </a:xfrm>
        </p:spPr>
        <p:txBody>
          <a:bodyPr/>
          <a:lstStyle>
            <a:lvl3pPr marL="914400" indent="0">
              <a:buNone/>
              <a:defRPr sz="2800"/>
            </a:lvl3pPr>
          </a:lstStyle>
          <a:p>
            <a:pPr lvl="2"/>
            <a:r>
              <a:rPr lang="es-ES"/>
              <a:t>Texto</a:t>
            </a:r>
          </a:p>
        </p:txBody>
      </p:sp>
      <p:sp>
        <p:nvSpPr>
          <p:cNvPr id="16" name="Marcador de texto 14">
            <a:extLst>
              <a:ext uri="{FF2B5EF4-FFF2-40B4-BE49-F238E27FC236}">
                <a16:creationId xmlns:a16="http://schemas.microsoft.com/office/drawing/2014/main" id="{9BDAC8F2-3788-4707-A007-E7CA1B6BC34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7963" y="2142096"/>
            <a:ext cx="2705100" cy="417513"/>
          </a:xfrm>
        </p:spPr>
        <p:txBody>
          <a:bodyPr/>
          <a:lstStyle>
            <a:lvl1pPr marL="0" indent="0" algn="ctr">
              <a:buNone/>
              <a:defRPr>
                <a:latin typeface="Eelisa" pitchFamily="50" charset="0"/>
              </a:defRPr>
            </a:lvl1pPr>
          </a:lstStyle>
          <a:p>
            <a:pPr lvl="0"/>
            <a:r>
              <a:rPr lang="es-ES" err="1"/>
              <a:t>Title</a:t>
            </a:r>
            <a:endParaRPr lang="en-GB"/>
          </a:p>
        </p:txBody>
      </p:sp>
      <p:pic>
        <p:nvPicPr>
          <p:cNvPr id="22" name="Google Shape;328;p16">
            <a:extLst>
              <a:ext uri="{FF2B5EF4-FFF2-40B4-BE49-F238E27FC236}">
                <a16:creationId xmlns:a16="http://schemas.microsoft.com/office/drawing/2014/main" id="{5328C269-65CC-4DE1-88F0-A11B97834935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014046" y="1167637"/>
            <a:ext cx="715107" cy="35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329;p16">
            <a:extLst>
              <a:ext uri="{FF2B5EF4-FFF2-40B4-BE49-F238E27FC236}">
                <a16:creationId xmlns:a16="http://schemas.microsoft.com/office/drawing/2014/main" id="{F001E898-375C-491D-B699-A97C336B95AC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4433812" y="2652946"/>
            <a:ext cx="715107" cy="357554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Marcador de texto 6">
            <a:extLst>
              <a:ext uri="{FF2B5EF4-FFF2-40B4-BE49-F238E27FC236}">
                <a16:creationId xmlns:a16="http://schemas.microsoft.com/office/drawing/2014/main" id="{8108AC90-3E1E-4BE3-8A6A-5884881B3F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29152" y="1525191"/>
            <a:ext cx="2704659" cy="1127120"/>
          </a:xfrm>
        </p:spPr>
        <p:txBody>
          <a:bodyPr/>
          <a:lstStyle>
            <a:lvl3pPr marL="914400" indent="0">
              <a:buNone/>
              <a:defRPr sz="2800"/>
            </a:lvl3pPr>
          </a:lstStyle>
          <a:p>
            <a:pPr lvl="2"/>
            <a:r>
              <a:rPr lang="es-ES"/>
              <a:t>Texto</a:t>
            </a:r>
          </a:p>
        </p:txBody>
      </p:sp>
      <p:sp>
        <p:nvSpPr>
          <p:cNvPr id="25" name="Marcador de texto 14">
            <a:extLst>
              <a:ext uri="{FF2B5EF4-FFF2-40B4-BE49-F238E27FC236}">
                <a16:creationId xmlns:a16="http://schemas.microsoft.com/office/drawing/2014/main" id="{41D60D40-5EDA-4414-8BAF-4B006C28247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58926" y="801847"/>
            <a:ext cx="2705100" cy="417513"/>
          </a:xfrm>
        </p:spPr>
        <p:txBody>
          <a:bodyPr/>
          <a:lstStyle>
            <a:lvl1pPr marL="0" indent="0" algn="ctr">
              <a:buNone/>
              <a:defRPr>
                <a:latin typeface="Eelisa" pitchFamily="50" charset="0"/>
              </a:defRPr>
            </a:lvl1pPr>
          </a:lstStyle>
          <a:p>
            <a:pPr lvl="0"/>
            <a:r>
              <a:rPr lang="es-ES" err="1"/>
              <a:t>Title</a:t>
            </a:r>
            <a:endParaRPr lang="en-GB"/>
          </a:p>
        </p:txBody>
      </p:sp>
      <p:pic>
        <p:nvPicPr>
          <p:cNvPr id="26" name="Google Shape;328;p16">
            <a:extLst>
              <a:ext uri="{FF2B5EF4-FFF2-40B4-BE49-F238E27FC236}">
                <a16:creationId xmlns:a16="http://schemas.microsoft.com/office/drawing/2014/main" id="{C98D7047-F0E5-46AC-9D24-A804CFBE591B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366375" y="4241472"/>
            <a:ext cx="715107" cy="35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329;p16">
            <a:extLst>
              <a:ext uri="{FF2B5EF4-FFF2-40B4-BE49-F238E27FC236}">
                <a16:creationId xmlns:a16="http://schemas.microsoft.com/office/drawing/2014/main" id="{DEF5755B-C138-46E2-8FBC-8C496989164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5786141" y="5726781"/>
            <a:ext cx="715107" cy="35755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Marcador de texto 6">
            <a:extLst>
              <a:ext uri="{FF2B5EF4-FFF2-40B4-BE49-F238E27FC236}">
                <a16:creationId xmlns:a16="http://schemas.microsoft.com/office/drawing/2014/main" id="{B3639C71-E338-4247-A622-0A054314E8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81481" y="4599026"/>
            <a:ext cx="2704659" cy="1127120"/>
          </a:xfrm>
        </p:spPr>
        <p:txBody>
          <a:bodyPr/>
          <a:lstStyle>
            <a:lvl3pPr marL="914400" indent="0">
              <a:buNone/>
              <a:defRPr sz="2800"/>
            </a:lvl3pPr>
          </a:lstStyle>
          <a:p>
            <a:pPr lvl="2"/>
            <a:r>
              <a:rPr lang="es-ES"/>
              <a:t>Texto</a:t>
            </a:r>
          </a:p>
        </p:txBody>
      </p:sp>
      <p:sp>
        <p:nvSpPr>
          <p:cNvPr id="29" name="Marcador de texto 14">
            <a:extLst>
              <a:ext uri="{FF2B5EF4-FFF2-40B4-BE49-F238E27FC236}">
                <a16:creationId xmlns:a16="http://schemas.microsoft.com/office/drawing/2014/main" id="{4D2FE54A-1012-42D7-A643-11C0CAF4DBE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11255" y="3875682"/>
            <a:ext cx="2705100" cy="417513"/>
          </a:xfrm>
        </p:spPr>
        <p:txBody>
          <a:bodyPr/>
          <a:lstStyle>
            <a:lvl1pPr marL="0" indent="0" algn="ctr">
              <a:buNone/>
              <a:defRPr>
                <a:latin typeface="Eelisa" pitchFamily="50" charset="0"/>
              </a:defRPr>
            </a:lvl1pPr>
          </a:lstStyle>
          <a:p>
            <a:pPr lvl="0"/>
            <a:r>
              <a:rPr lang="es-ES" err="1"/>
              <a:t>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0022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‹Nº›</a:t>
            </a:fld>
            <a:endParaRPr lang="en-GB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0F150E9D-2901-47C5-9F9B-F09BA1CE40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2513" y="822613"/>
            <a:ext cx="10626974" cy="619103"/>
          </a:xfrm>
          <a:prstGeom prst="rect">
            <a:avLst/>
          </a:prstGeom>
        </p:spPr>
      </p:pic>
      <p:pic>
        <p:nvPicPr>
          <p:cNvPr id="5" name="Picture 13">
            <a:extLst>
              <a:ext uri="{FF2B5EF4-FFF2-40B4-BE49-F238E27FC236}">
                <a16:creationId xmlns:a16="http://schemas.microsoft.com/office/drawing/2014/main" id="{856982E5-1809-49B7-83EC-A9FF22E336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1" r="5296" b="18525"/>
          <a:stretch/>
        </p:blipFill>
        <p:spPr>
          <a:xfrm flipV="1">
            <a:off x="1111473" y="2215871"/>
            <a:ext cx="9969054" cy="79526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94AA98D2-037C-438E-BD72-D089CFE300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" r="5473" b="18074"/>
          <a:stretch/>
        </p:blipFill>
        <p:spPr>
          <a:xfrm flipV="1">
            <a:off x="1163513" y="3152573"/>
            <a:ext cx="9950468" cy="79965"/>
          </a:xfrm>
          <a:prstGeom prst="rect">
            <a:avLst/>
          </a:prstGeom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B8AFDB76-483C-4754-A324-77B176F1E9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685" b="11110"/>
          <a:stretch/>
        </p:blipFill>
        <p:spPr>
          <a:xfrm flipV="1">
            <a:off x="1163513" y="4089276"/>
            <a:ext cx="9928165" cy="86764"/>
          </a:xfrm>
          <a:prstGeom prst="rect">
            <a:avLst/>
          </a:prstGeom>
        </p:spPr>
      </p:pic>
      <p:pic>
        <p:nvPicPr>
          <p:cNvPr id="8" name="Picture 13">
            <a:extLst>
              <a:ext uri="{FF2B5EF4-FFF2-40B4-BE49-F238E27FC236}">
                <a16:creationId xmlns:a16="http://schemas.microsoft.com/office/drawing/2014/main" id="{4F06CEC8-417B-44D1-A250-6AC1281A49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17" r="5473" b="19431"/>
          <a:stretch/>
        </p:blipFill>
        <p:spPr>
          <a:xfrm flipV="1">
            <a:off x="1191325" y="6040740"/>
            <a:ext cx="9950468" cy="122663"/>
          </a:xfrm>
          <a:prstGeom prst="rect">
            <a:avLst/>
          </a:prstGeom>
        </p:spPr>
      </p:pic>
      <p:pic>
        <p:nvPicPr>
          <p:cNvPr id="9" name="Picture 13">
            <a:extLst>
              <a:ext uri="{FF2B5EF4-FFF2-40B4-BE49-F238E27FC236}">
                <a16:creationId xmlns:a16="http://schemas.microsoft.com/office/drawing/2014/main" id="{B9373D37-DCE1-402D-8481-DDEF73DE65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" r="6003" b="-2979"/>
          <a:stretch/>
        </p:blipFill>
        <p:spPr>
          <a:xfrm flipV="1">
            <a:off x="1163513" y="4970222"/>
            <a:ext cx="9894712" cy="100515"/>
          </a:xfrm>
          <a:prstGeom prst="rect">
            <a:avLst/>
          </a:prstGeom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E7D45552-F6A7-4698-8941-2A203321AA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759879" y="3714341"/>
            <a:ext cx="4621326" cy="108948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A8E06FA0-C959-40E2-99E0-D758216F5D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9744793" y="2692600"/>
            <a:ext cx="2654300" cy="139700"/>
          </a:xfrm>
          <a:prstGeom prst="rect">
            <a:avLst/>
          </a:prstGeom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F322EA4A-C10F-4C20-AB38-358C158B0E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9744793" y="4677210"/>
            <a:ext cx="2654300" cy="139700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B4D1CC88-04C1-43A7-A5D0-B567150B84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16306" y="1495736"/>
            <a:ext cx="375429" cy="750857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E69B722D-DBF8-493A-B65E-CD01F454ABDB}"/>
              </a:ext>
            </a:extLst>
          </p:cNvPr>
          <p:cNvSpPr/>
          <p:nvPr userDrawn="1"/>
        </p:nvSpPr>
        <p:spPr>
          <a:xfrm>
            <a:off x="1011113" y="369039"/>
            <a:ext cx="23102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Roboto" panose="02000000000000000000" pitchFamily="2" charset="0"/>
                <a:ea typeface="Roboto" panose="02000000000000000000" pitchFamily="2" charset="0"/>
              </a:rPr>
              <a:t>EELISA Table Title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2376F0EC-1799-4B64-B923-98CD0E433874}"/>
              </a:ext>
            </a:extLst>
          </p:cNvPr>
          <p:cNvSpPr/>
          <p:nvPr userDrawn="1"/>
        </p:nvSpPr>
        <p:spPr>
          <a:xfrm>
            <a:off x="1681329" y="972629"/>
            <a:ext cx="745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Roboto" panose="02000000000000000000" pitchFamily="2" charset="0"/>
                <a:ea typeface="Roboto" panose="02000000000000000000" pitchFamily="2" charset="0"/>
              </a:rPr>
              <a:t>TEXT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062D2DBC-FD95-49DE-B091-5974C779EDA1}"/>
              </a:ext>
            </a:extLst>
          </p:cNvPr>
          <p:cNvSpPr/>
          <p:nvPr userDrawn="1"/>
        </p:nvSpPr>
        <p:spPr>
          <a:xfrm>
            <a:off x="3871410" y="986265"/>
            <a:ext cx="745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Roboto" panose="02000000000000000000" pitchFamily="2" charset="0"/>
                <a:ea typeface="Roboto" panose="02000000000000000000" pitchFamily="2" charset="0"/>
              </a:rPr>
              <a:t>TEXT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4BF90930-3315-41C0-A357-C5DA86E729A6}"/>
              </a:ext>
            </a:extLst>
          </p:cNvPr>
          <p:cNvSpPr/>
          <p:nvPr userDrawn="1"/>
        </p:nvSpPr>
        <p:spPr>
          <a:xfrm>
            <a:off x="5629063" y="998659"/>
            <a:ext cx="745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Roboto" panose="02000000000000000000" pitchFamily="2" charset="0"/>
                <a:ea typeface="Roboto" panose="02000000000000000000" pitchFamily="2" charset="0"/>
              </a:rPr>
              <a:t>TEXT</a:t>
            </a:r>
            <a:endParaRPr lang="es-ES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FFBB6140-D2BE-4F99-B015-982B33EA0DD2}"/>
              </a:ext>
            </a:extLst>
          </p:cNvPr>
          <p:cNvSpPr/>
          <p:nvPr userDrawn="1"/>
        </p:nvSpPr>
        <p:spPr>
          <a:xfrm>
            <a:off x="7593694" y="1006535"/>
            <a:ext cx="745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Roboto" panose="02000000000000000000" pitchFamily="2" charset="0"/>
                <a:ea typeface="Roboto" panose="02000000000000000000" pitchFamily="2" charset="0"/>
              </a:rPr>
              <a:t>TEXT</a:t>
            </a:r>
            <a:endParaRPr lang="es-ES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33E55796-77D1-451B-86F4-38D924C1ACAD}"/>
              </a:ext>
            </a:extLst>
          </p:cNvPr>
          <p:cNvSpPr/>
          <p:nvPr userDrawn="1"/>
        </p:nvSpPr>
        <p:spPr>
          <a:xfrm>
            <a:off x="9615890" y="981488"/>
            <a:ext cx="745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Roboto" panose="02000000000000000000" pitchFamily="2" charset="0"/>
                <a:ea typeface="Roboto" panose="02000000000000000000" pitchFamily="2" charset="0"/>
              </a:rPr>
              <a:t>TEXT</a:t>
            </a:r>
            <a:endParaRPr lang="es-ES"/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4E152692-316D-4824-B664-A0C7947CC45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702737" y="2369984"/>
            <a:ext cx="388998" cy="777996"/>
          </a:xfrm>
          <a:prstGeom prst="rect">
            <a:avLst/>
          </a:prstGeom>
        </p:spPr>
      </p:pic>
      <p:pic>
        <p:nvPicPr>
          <p:cNvPr id="21" name="Picture 13">
            <a:extLst>
              <a:ext uri="{FF2B5EF4-FFF2-40B4-BE49-F238E27FC236}">
                <a16:creationId xmlns:a16="http://schemas.microsoft.com/office/drawing/2014/main" id="{C4A42548-D381-4A3A-AFAE-B43C04B6AB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786173" y="3691489"/>
            <a:ext cx="4621326" cy="108948"/>
          </a:xfrm>
          <a:prstGeom prst="rect">
            <a:avLst/>
          </a:prstGeom>
        </p:spPr>
      </p:pic>
      <p:pic>
        <p:nvPicPr>
          <p:cNvPr id="22" name="Picture 13">
            <a:extLst>
              <a:ext uri="{FF2B5EF4-FFF2-40B4-BE49-F238E27FC236}">
                <a16:creationId xmlns:a16="http://schemas.microsoft.com/office/drawing/2014/main" id="{03A4CE9D-2AF1-495C-B293-599F186D75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5003736" y="3675603"/>
            <a:ext cx="4621326" cy="108948"/>
          </a:xfrm>
          <a:prstGeom prst="rect">
            <a:avLst/>
          </a:prstGeom>
        </p:spPr>
      </p:pic>
      <p:pic>
        <p:nvPicPr>
          <p:cNvPr id="23" name="Picture 13">
            <a:extLst>
              <a:ext uri="{FF2B5EF4-FFF2-40B4-BE49-F238E27FC236}">
                <a16:creationId xmlns:a16="http://schemas.microsoft.com/office/drawing/2014/main" id="{6C7CDC27-EA80-482D-B2F7-FFE35C5DEA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6820346" y="3709073"/>
            <a:ext cx="4621326" cy="108948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A02621E4-E4A1-48A5-9805-5432409EA1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09521" y="3325391"/>
            <a:ext cx="375429" cy="750857"/>
          </a:xfrm>
          <a:prstGeom prst="rect">
            <a:avLst/>
          </a:prstGeom>
        </p:spPr>
      </p:pic>
      <p:pic>
        <p:nvPicPr>
          <p:cNvPr id="25" name="Picture 3">
            <a:extLst>
              <a:ext uri="{FF2B5EF4-FFF2-40B4-BE49-F238E27FC236}">
                <a16:creationId xmlns:a16="http://schemas.microsoft.com/office/drawing/2014/main" id="{1C786A93-B480-42BC-9797-D06B62FDEC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716851" y="4253659"/>
            <a:ext cx="388998" cy="777996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F7840C47-5E49-4F05-B194-876EE96190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774515" y="5239604"/>
            <a:ext cx="388998" cy="77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4563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‹Nº›</a:t>
            </a:fld>
            <a:endParaRPr lang="en-GB"/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19E1D7FF-90B7-45A7-ACF2-ABC941307C3B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794261944"/>
              </p:ext>
            </p:extLst>
          </p:nvPr>
        </p:nvGraphicFramePr>
        <p:xfrm>
          <a:off x="1525211" y="1648538"/>
          <a:ext cx="9813349" cy="43403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1140">
                  <a:extLst>
                    <a:ext uri="{9D8B030D-6E8A-4147-A177-3AD203B41FA5}">
                      <a16:colId xmlns:a16="http://schemas.microsoft.com/office/drawing/2014/main" val="3235795369"/>
                    </a:ext>
                  </a:extLst>
                </a:gridCol>
                <a:gridCol w="1037595">
                  <a:extLst>
                    <a:ext uri="{9D8B030D-6E8A-4147-A177-3AD203B41FA5}">
                      <a16:colId xmlns:a16="http://schemas.microsoft.com/office/drawing/2014/main" val="4083462552"/>
                    </a:ext>
                  </a:extLst>
                </a:gridCol>
                <a:gridCol w="979490">
                  <a:extLst>
                    <a:ext uri="{9D8B030D-6E8A-4147-A177-3AD203B41FA5}">
                      <a16:colId xmlns:a16="http://schemas.microsoft.com/office/drawing/2014/main" val="2909965914"/>
                    </a:ext>
                  </a:extLst>
                </a:gridCol>
                <a:gridCol w="1008099">
                  <a:extLst>
                    <a:ext uri="{9D8B030D-6E8A-4147-A177-3AD203B41FA5}">
                      <a16:colId xmlns:a16="http://schemas.microsoft.com/office/drawing/2014/main" val="998409404"/>
                    </a:ext>
                  </a:extLst>
                </a:gridCol>
                <a:gridCol w="917678">
                  <a:extLst>
                    <a:ext uri="{9D8B030D-6E8A-4147-A177-3AD203B41FA5}">
                      <a16:colId xmlns:a16="http://schemas.microsoft.com/office/drawing/2014/main" val="1735919115"/>
                    </a:ext>
                  </a:extLst>
                </a:gridCol>
                <a:gridCol w="969347">
                  <a:extLst>
                    <a:ext uri="{9D8B030D-6E8A-4147-A177-3AD203B41FA5}">
                      <a16:colId xmlns:a16="http://schemas.microsoft.com/office/drawing/2014/main" val="2623026213"/>
                    </a:ext>
                  </a:extLst>
                </a:gridCol>
              </a:tblGrid>
              <a:tr h="1264171"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Table title</a:t>
                      </a:r>
                    </a:p>
                    <a:p>
                      <a:endParaRPr lang="en-US" sz="180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endParaRPr lang="en-US" sz="180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2592743"/>
                  </a:ext>
                </a:extLst>
              </a:tr>
              <a:tr h="512692">
                <a:tc>
                  <a:txBody>
                    <a:bodyPr/>
                    <a:lstStyle/>
                    <a:p>
                      <a:r>
                        <a:rPr lang="en-US" sz="18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Table row title</a:t>
                      </a: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9435815"/>
                  </a:ext>
                </a:extLst>
              </a:tr>
              <a:tr h="5126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Table row title</a:t>
                      </a: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9727279"/>
                  </a:ext>
                </a:extLst>
              </a:tr>
              <a:tr h="5126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Table row title</a:t>
                      </a: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0316277"/>
                  </a:ext>
                </a:extLst>
              </a:tr>
              <a:tr h="5126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Table row title</a:t>
                      </a: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9223798"/>
                  </a:ext>
                </a:extLst>
              </a:tr>
              <a:tr h="5126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888369"/>
                  </a:ext>
                </a:extLst>
              </a:tr>
              <a:tr h="5126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Total</a:t>
                      </a: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 b="1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 b="1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 b="1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 b="1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 b="1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5819395"/>
                  </a:ext>
                </a:extLst>
              </a:tr>
            </a:tbl>
          </a:graphicData>
        </a:graphic>
      </p:graphicFrame>
      <p:pic>
        <p:nvPicPr>
          <p:cNvPr id="5" name="Picture 9">
            <a:extLst>
              <a:ext uri="{FF2B5EF4-FFF2-40B4-BE49-F238E27FC236}">
                <a16:creationId xmlns:a16="http://schemas.microsoft.com/office/drawing/2014/main" id="{8FFE6DFE-5A69-4F92-B2D1-04770EA403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61841" y="1648538"/>
            <a:ext cx="852535" cy="1187457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4AE950E2-FECC-41C7-85DC-3F58D23B59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38955" y="1648536"/>
            <a:ext cx="852535" cy="1187457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58C1A1EF-97E1-4D3E-B2E0-7A87393D68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39357" y="1648538"/>
            <a:ext cx="852535" cy="1187457"/>
          </a:xfrm>
          <a:prstGeom prst="rect">
            <a:avLst/>
          </a:prstGeom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B548BBDB-491A-400A-925A-5740BC1535B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99557" y="1648538"/>
            <a:ext cx="852535" cy="1187457"/>
          </a:xfrm>
          <a:prstGeom prst="rect">
            <a:avLst/>
          </a:prstGeom>
        </p:spPr>
      </p:pic>
      <p:pic>
        <p:nvPicPr>
          <p:cNvPr id="9" name="Picture 13">
            <a:extLst>
              <a:ext uri="{FF2B5EF4-FFF2-40B4-BE49-F238E27FC236}">
                <a16:creationId xmlns:a16="http://schemas.microsoft.com/office/drawing/2014/main" id="{BECF24A5-91B4-4C1A-9F25-C8D12917A80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214730" y="1648537"/>
            <a:ext cx="852535" cy="118745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9602D61-37E2-49BC-A5CA-648B82276B15}"/>
              </a:ext>
            </a:extLst>
          </p:cNvPr>
          <p:cNvSpPr txBox="1">
            <a:spLocks/>
          </p:cNvSpPr>
          <p:nvPr userDrawn="1"/>
        </p:nvSpPr>
        <p:spPr>
          <a:xfrm>
            <a:off x="519081" y="813198"/>
            <a:ext cx="4213194" cy="4594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>
                <a:latin typeface="Roboto" panose="02000000000000000000" pitchFamily="2" charset="0"/>
                <a:ea typeface="Roboto" panose="02000000000000000000" pitchFamily="2" charset="0"/>
              </a:rPr>
              <a:t>EELISA Table</a:t>
            </a:r>
          </a:p>
        </p:txBody>
      </p:sp>
    </p:spTree>
    <p:extLst>
      <p:ext uri="{BB962C8B-B14F-4D97-AF65-F5344CB8AC3E}">
        <p14:creationId xmlns:p14="http://schemas.microsoft.com/office/powerpoint/2010/main" val="1649493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‹Nº›</a:t>
            </a:fld>
            <a:endParaRPr lang="en-GB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66D2AA4-4909-4001-9460-F3061B4562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548" y="5762028"/>
            <a:ext cx="9186172" cy="1095972"/>
          </a:xfrm>
          <a:prstGeom prst="rect">
            <a:avLst/>
          </a:prstGeom>
        </p:spPr>
      </p:pic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E282C5E7-0C92-48C1-B6C1-963C0ABE1E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36801" y="1320800"/>
            <a:ext cx="7640320" cy="3576320"/>
          </a:xfrm>
        </p:spPr>
        <p:txBody>
          <a:bodyPr>
            <a:normAutofit/>
          </a:bodyPr>
          <a:lstStyle>
            <a:lvl1pPr marL="0" indent="0" algn="ctr">
              <a:buNone/>
              <a:defRPr sz="4800">
                <a:latin typeface="Eelisa" pitchFamily="50" charset="0"/>
              </a:defRPr>
            </a:lvl1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pic>
        <p:nvPicPr>
          <p:cNvPr id="8" name="Imagen 7" descr="Un conjunto de letras blancas en un fondo blanco&#10;&#10;Descripción generada automáticamente con confianza media">
            <a:extLst>
              <a:ext uri="{FF2B5EF4-FFF2-40B4-BE49-F238E27FC236}">
                <a16:creationId xmlns:a16="http://schemas.microsoft.com/office/drawing/2014/main" id="{9E24D862-B2C2-4280-8A86-58D2328E05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67" y="-701694"/>
            <a:ext cx="3181362" cy="3180080"/>
          </a:xfrm>
          <a:prstGeom prst="rect">
            <a:avLst/>
          </a:prstGeom>
        </p:spPr>
      </p:pic>
      <p:pic>
        <p:nvPicPr>
          <p:cNvPr id="10" name="Imagen 9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8FB8EC44-D5C1-4CFC-BDB2-DF3F880B0AE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250" y="252692"/>
            <a:ext cx="2754470" cy="2753360"/>
          </a:xfrm>
          <a:prstGeom prst="rect">
            <a:avLst/>
          </a:prstGeom>
        </p:spPr>
      </p:pic>
      <p:pic>
        <p:nvPicPr>
          <p:cNvPr id="12" name="Imagen 11" descr="Forma&#10;&#10;Descripción generada automáticamente con confianza baja">
            <a:extLst>
              <a:ext uri="{FF2B5EF4-FFF2-40B4-BE49-F238E27FC236}">
                <a16:creationId xmlns:a16="http://schemas.microsoft.com/office/drawing/2014/main" id="{5A658B26-057D-47A5-A976-D0C9C451EB2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162" y="3002935"/>
            <a:ext cx="2754470" cy="275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185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1021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5EADF6-B50D-4FF4-8F31-36ED3A61E4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074417"/>
          </a:xfrm>
        </p:spPr>
        <p:txBody>
          <a:bodyPr/>
          <a:lstStyle>
            <a:lvl1pPr>
              <a:defRPr/>
            </a:lvl1pPr>
          </a:lstStyle>
          <a:p>
            <a:r>
              <a:rPr lang="es-ES" err="1"/>
              <a:t>Bullet</a:t>
            </a:r>
            <a:r>
              <a:rPr lang="es-ES"/>
              <a:t> </a:t>
            </a:r>
            <a:r>
              <a:rPr lang="es-ES" err="1"/>
              <a:t>points</a:t>
            </a:r>
            <a:endParaRPr lang="en-GB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6A4D61-2D60-497A-B07E-8EC929E99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0280" y="6310312"/>
            <a:ext cx="858520" cy="365125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‹Nº›</a:t>
            </a:fld>
            <a:endParaRPr lang="en-GB"/>
          </a:p>
        </p:txBody>
      </p:sp>
      <p:pic>
        <p:nvPicPr>
          <p:cNvPr id="4" name="Google Shape;170;p7">
            <a:extLst>
              <a:ext uri="{FF2B5EF4-FFF2-40B4-BE49-F238E27FC236}">
                <a16:creationId xmlns:a16="http://schemas.microsoft.com/office/drawing/2014/main" id="{E5258190-3CCE-4D4D-892D-4252B61033C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5327728" y="1785452"/>
            <a:ext cx="352176" cy="704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69;p7">
            <a:extLst>
              <a:ext uri="{FF2B5EF4-FFF2-40B4-BE49-F238E27FC236}">
                <a16:creationId xmlns:a16="http://schemas.microsoft.com/office/drawing/2014/main" id="{30D68DF0-BD8C-4A56-BD55-1508BC7495AB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1001624" y="1812547"/>
            <a:ext cx="352176" cy="704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72;p7">
            <a:extLst>
              <a:ext uri="{FF2B5EF4-FFF2-40B4-BE49-F238E27FC236}">
                <a16:creationId xmlns:a16="http://schemas.microsoft.com/office/drawing/2014/main" id="{32EBCADE-DED1-489F-B78C-E40F75449FE4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565869" y="3113710"/>
            <a:ext cx="354237" cy="708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71;p7">
            <a:extLst>
              <a:ext uri="{FF2B5EF4-FFF2-40B4-BE49-F238E27FC236}">
                <a16:creationId xmlns:a16="http://schemas.microsoft.com/office/drawing/2014/main" id="{54EC6599-75BD-41C2-A6E0-579A5EFF3E75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6177906" y="3113709"/>
            <a:ext cx="354237" cy="708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73;p7">
            <a:extLst>
              <a:ext uri="{FF2B5EF4-FFF2-40B4-BE49-F238E27FC236}">
                <a16:creationId xmlns:a16="http://schemas.microsoft.com/office/drawing/2014/main" id="{A592E597-0D2B-4500-B198-1CFFE97203A2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10134777" y="4202908"/>
            <a:ext cx="352177" cy="704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74;p7">
            <a:extLst>
              <a:ext uri="{FF2B5EF4-FFF2-40B4-BE49-F238E27FC236}">
                <a16:creationId xmlns:a16="http://schemas.microsoft.com/office/drawing/2014/main" id="{0038B3AC-B48F-4D07-8677-475F567FC366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4615817" y="4202908"/>
            <a:ext cx="352177" cy="704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75;p7">
            <a:extLst>
              <a:ext uri="{FF2B5EF4-FFF2-40B4-BE49-F238E27FC236}">
                <a16:creationId xmlns:a16="http://schemas.microsoft.com/office/drawing/2014/main" id="{2DF8378C-1C63-4AA1-BDEA-4B8E46E65D57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/>
          <a:stretch/>
        </p:blipFill>
        <p:spPr>
          <a:xfrm>
            <a:off x="7931416" y="5260031"/>
            <a:ext cx="352176" cy="704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76;p7">
            <a:extLst>
              <a:ext uri="{FF2B5EF4-FFF2-40B4-BE49-F238E27FC236}">
                <a16:creationId xmlns:a16="http://schemas.microsoft.com/office/drawing/2014/main" id="{9439ED7B-F010-449B-A7D8-337950BEA728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2371863" y="5260031"/>
            <a:ext cx="352176" cy="70435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EEFF6050-5D0A-4F3E-9F48-9505D24F69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73106" y="1784973"/>
            <a:ext cx="4918075" cy="704850"/>
          </a:xfrm>
        </p:spPr>
        <p:txBody>
          <a:bodyPr/>
          <a:lstStyle>
            <a:lvl2pPr marL="457200" indent="0" algn="ctr">
              <a:buNone/>
              <a:defRPr/>
            </a:lvl2pPr>
          </a:lstStyle>
          <a:p>
            <a:pPr lvl="1"/>
            <a:r>
              <a:rPr lang="es-ES"/>
              <a:t>Texto</a:t>
            </a:r>
          </a:p>
        </p:txBody>
      </p:sp>
      <p:sp>
        <p:nvSpPr>
          <p:cNvPr id="14" name="Marcador de texto 12">
            <a:extLst>
              <a:ext uri="{FF2B5EF4-FFF2-40B4-BE49-F238E27FC236}">
                <a16:creationId xmlns:a16="http://schemas.microsoft.com/office/drawing/2014/main" id="{D7AE3847-3DF5-47FD-8A8F-239898D779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68690" y="5260031"/>
            <a:ext cx="4918075" cy="704850"/>
          </a:xfrm>
        </p:spPr>
        <p:txBody>
          <a:bodyPr/>
          <a:lstStyle>
            <a:lvl2pPr marL="457200" indent="0" algn="ctr">
              <a:buNone/>
              <a:defRPr/>
            </a:lvl2pPr>
          </a:lstStyle>
          <a:p>
            <a:pPr lvl="1"/>
            <a:r>
              <a:rPr lang="es-ES"/>
              <a:t>Texto</a:t>
            </a:r>
          </a:p>
        </p:txBody>
      </p:sp>
      <p:sp>
        <p:nvSpPr>
          <p:cNvPr id="15" name="Marcador de texto 12">
            <a:extLst>
              <a:ext uri="{FF2B5EF4-FFF2-40B4-BE49-F238E27FC236}">
                <a16:creationId xmlns:a16="http://schemas.microsoft.com/office/drawing/2014/main" id="{192458AF-4965-43C0-B490-74E70C7187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92348" y="4204488"/>
            <a:ext cx="4918075" cy="704850"/>
          </a:xfrm>
        </p:spPr>
        <p:txBody>
          <a:bodyPr/>
          <a:lstStyle>
            <a:lvl2pPr marL="457200" indent="0" algn="ctr">
              <a:buNone/>
              <a:defRPr/>
            </a:lvl2pPr>
          </a:lstStyle>
          <a:p>
            <a:pPr lvl="1"/>
            <a:r>
              <a:rPr lang="es-ES"/>
              <a:t>Texto</a:t>
            </a:r>
          </a:p>
        </p:txBody>
      </p:sp>
      <p:sp>
        <p:nvSpPr>
          <p:cNvPr id="16" name="Marcador de texto 12">
            <a:extLst>
              <a:ext uri="{FF2B5EF4-FFF2-40B4-BE49-F238E27FC236}">
                <a16:creationId xmlns:a16="http://schemas.microsoft.com/office/drawing/2014/main" id="{37F8DDBA-6B4C-479D-9FC9-19A55C245A4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9968" y="3150526"/>
            <a:ext cx="4918075" cy="704850"/>
          </a:xfrm>
        </p:spPr>
        <p:txBody>
          <a:bodyPr/>
          <a:lstStyle>
            <a:lvl2pPr marL="457200" indent="0" algn="ctr">
              <a:buNone/>
              <a:defRPr/>
            </a:lvl2pPr>
          </a:lstStyle>
          <a:p>
            <a:pPr lvl="1"/>
            <a:r>
              <a:rPr lang="es-ES"/>
              <a:t>Texto</a:t>
            </a:r>
          </a:p>
        </p:txBody>
      </p:sp>
    </p:spTree>
    <p:extLst>
      <p:ext uri="{BB962C8B-B14F-4D97-AF65-F5344CB8AC3E}">
        <p14:creationId xmlns:p14="http://schemas.microsoft.com/office/powerpoint/2010/main" val="2783021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‹Nº›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1940A4-376A-4ABC-A6E1-31665E1CE4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46376" y="1907787"/>
            <a:ext cx="715107" cy="357554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A6D9108B-CF19-4663-8A97-543B39D3EA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10977041" y="5773853"/>
            <a:ext cx="753515" cy="376758"/>
          </a:xfrm>
          <a:prstGeom prst="rect">
            <a:avLst/>
          </a:prstGeom>
        </p:spPr>
      </p:pic>
      <p:sp>
        <p:nvSpPr>
          <p:cNvPr id="7" name="Title 7">
            <a:extLst>
              <a:ext uri="{FF2B5EF4-FFF2-40B4-BE49-F238E27FC236}">
                <a16:creationId xmlns:a16="http://schemas.microsoft.com/office/drawing/2014/main" id="{6C68CA4B-24E8-4A08-B0EA-B6A6EB179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1370" y="392996"/>
            <a:ext cx="3549869" cy="1325563"/>
          </a:xfrm>
        </p:spPr>
        <p:txBody>
          <a:bodyPr>
            <a:normAutofit/>
          </a:bodyPr>
          <a:lstStyle/>
          <a:p>
            <a:r>
              <a:rPr lang="es-ES" sz="4000">
                <a:latin typeface="Roboto" panose="02000000000000000000" pitchFamily="2" charset="0"/>
                <a:ea typeface="Roboto" panose="02000000000000000000" pitchFamily="2" charset="0"/>
              </a:rPr>
              <a:t>Haga clic para modificar el estilo de título del patrón</a:t>
            </a:r>
            <a:endParaRPr lang="en-US" sz="40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3E2D000B-CF0F-4656-B92F-A00BA2A44A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40638" y="2265363"/>
            <a:ext cx="4089400" cy="3319462"/>
          </a:xfrm>
        </p:spPr>
        <p:txBody>
          <a:bodyPr/>
          <a:lstStyle>
            <a:lvl1pPr marL="0" indent="0" algn="just">
              <a:buNone/>
              <a:defRPr/>
            </a:lvl1pPr>
          </a:lstStyle>
          <a:p>
            <a:pPr lvl="0"/>
            <a:r>
              <a:rPr lang="es-E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8276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5EADF6-B50D-4FF4-8F31-36ED3A61E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6A4D61-2D60-497A-B07E-8EC929E99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0280" y="6310312"/>
            <a:ext cx="858520" cy="365125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8924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4">
            <a:extLst>
              <a:ext uri="{FF2B5EF4-FFF2-40B4-BE49-F238E27FC236}">
                <a16:creationId xmlns:a16="http://schemas.microsoft.com/office/drawing/2014/main" id="{D7D40FE2-314D-45BC-8FFD-50A8D7D615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779" r="15727"/>
          <a:stretch/>
        </p:blipFill>
        <p:spPr>
          <a:xfrm>
            <a:off x="6096000" y="0"/>
            <a:ext cx="6920840" cy="6858000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‹Nº›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1940A4-376A-4ABC-A6E1-31665E1CE4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256" y="2097016"/>
            <a:ext cx="715107" cy="357554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A6D9108B-CF19-4663-8A97-543B39D3EA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4047921" y="5963082"/>
            <a:ext cx="753515" cy="376758"/>
          </a:xfrm>
          <a:prstGeom prst="rect">
            <a:avLst/>
          </a:prstGeom>
        </p:spPr>
      </p:pic>
      <p:sp>
        <p:nvSpPr>
          <p:cNvPr id="7" name="Title 7">
            <a:extLst>
              <a:ext uri="{FF2B5EF4-FFF2-40B4-BE49-F238E27FC236}">
                <a16:creationId xmlns:a16="http://schemas.microsoft.com/office/drawing/2014/main" id="{6C68CA4B-24E8-4A08-B0EA-B6A6EB179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250" y="582225"/>
            <a:ext cx="3549869" cy="1325563"/>
          </a:xfrm>
        </p:spPr>
        <p:txBody>
          <a:bodyPr>
            <a:normAutofit/>
          </a:bodyPr>
          <a:lstStyle/>
          <a:p>
            <a:r>
              <a:rPr lang="es-ES" sz="4000">
                <a:latin typeface="Roboto" panose="02000000000000000000" pitchFamily="2" charset="0"/>
                <a:ea typeface="Roboto" panose="02000000000000000000" pitchFamily="2" charset="0"/>
              </a:rPr>
              <a:t>Haga clic para modificar el estilo de título del patrón</a:t>
            </a:r>
            <a:endParaRPr lang="en-US" sz="40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3E2D000B-CF0F-4656-B92F-A00BA2A44A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1518" y="2454592"/>
            <a:ext cx="4089400" cy="3319462"/>
          </a:xfrm>
        </p:spPr>
        <p:txBody>
          <a:bodyPr/>
          <a:lstStyle>
            <a:lvl1pPr marL="0" indent="0" algn="just">
              <a:buNone/>
              <a:defRPr/>
            </a:lvl1pPr>
          </a:lstStyle>
          <a:p>
            <a:pPr lvl="0"/>
            <a:r>
              <a:rPr lang="es-E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1598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3117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>
            <a:extLst>
              <a:ext uri="{FF2B5EF4-FFF2-40B4-BE49-F238E27FC236}">
                <a16:creationId xmlns:a16="http://schemas.microsoft.com/office/drawing/2014/main" id="{C5C3FA65-30EF-475F-9092-A062D564ED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117" r="13729"/>
          <a:stretch/>
        </p:blipFill>
        <p:spPr>
          <a:xfrm>
            <a:off x="-1145752" y="0"/>
            <a:ext cx="7941101" cy="6858000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‹Nº›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1940A4-376A-4ABC-A6E1-31665E1CE4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46376" y="1907787"/>
            <a:ext cx="715107" cy="357554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A6D9108B-CF19-4663-8A97-543B39D3EA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10977041" y="5773853"/>
            <a:ext cx="753515" cy="376758"/>
          </a:xfrm>
          <a:prstGeom prst="rect">
            <a:avLst/>
          </a:prstGeom>
        </p:spPr>
      </p:pic>
      <p:sp>
        <p:nvSpPr>
          <p:cNvPr id="7" name="Title 7">
            <a:extLst>
              <a:ext uri="{FF2B5EF4-FFF2-40B4-BE49-F238E27FC236}">
                <a16:creationId xmlns:a16="http://schemas.microsoft.com/office/drawing/2014/main" id="{6C68CA4B-24E8-4A08-B0EA-B6A6EB179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1370" y="392996"/>
            <a:ext cx="3549869" cy="1325563"/>
          </a:xfrm>
        </p:spPr>
        <p:txBody>
          <a:bodyPr>
            <a:normAutofit/>
          </a:bodyPr>
          <a:lstStyle/>
          <a:p>
            <a:r>
              <a:rPr lang="es-ES" sz="4000">
                <a:latin typeface="Roboto" panose="02000000000000000000" pitchFamily="2" charset="0"/>
                <a:ea typeface="Roboto" panose="02000000000000000000" pitchFamily="2" charset="0"/>
              </a:rPr>
              <a:t>Haga clic para modificar el estilo de título del patrón</a:t>
            </a:r>
            <a:endParaRPr lang="en-US" sz="40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3E2D000B-CF0F-4656-B92F-A00BA2A44A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40638" y="2265363"/>
            <a:ext cx="4089400" cy="3319462"/>
          </a:xfrm>
        </p:spPr>
        <p:txBody>
          <a:bodyPr/>
          <a:lstStyle>
            <a:lvl1pPr marL="0" indent="0" algn="just">
              <a:buNone/>
              <a:defRPr/>
            </a:lvl1pPr>
          </a:lstStyle>
          <a:p>
            <a:pPr lvl="0"/>
            <a:r>
              <a:rPr lang="es-ES"/>
              <a:t>Text</a:t>
            </a:r>
            <a:endParaRPr lang="en-GB"/>
          </a:p>
        </p:txBody>
      </p:sp>
      <p:pic>
        <p:nvPicPr>
          <p:cNvPr id="9" name="Imagen 8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3D9A5AB0-A8BE-4C31-A4CB-EEE5A05FB7F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520" y="5807911"/>
            <a:ext cx="1930400" cy="105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259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‹Nº›</a:t>
            </a:fld>
            <a:endParaRPr lang="en-GB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D8F263CB-0D49-467E-8BD7-E3B132B803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3440" y="1992166"/>
            <a:ext cx="2873668" cy="1436834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606822B3-1C1A-468E-BA7C-5A7E96DAE2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3440" y="3988035"/>
            <a:ext cx="2873668" cy="1436834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17CBA65E-1A2B-4EE3-BF99-2CB0B2F60F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64892" y="3988035"/>
            <a:ext cx="2873668" cy="1436834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1237E680-F2E3-4742-97F5-C4C798767B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9166" y="3988035"/>
            <a:ext cx="2873668" cy="1436834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6E20F6CE-B2C1-4823-98CE-4CED828722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9025" y="1961720"/>
            <a:ext cx="2873668" cy="1436834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409A6C1-5286-4A4F-8BF5-C5FD752FC0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64892" y="1992166"/>
            <a:ext cx="2873668" cy="1436834"/>
          </a:xfrm>
          <a:prstGeom prst="rect">
            <a:avLst/>
          </a:prstGeom>
        </p:spPr>
      </p:pic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2AA9760B-9468-4D31-8EB3-A79C2AFE7E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7275" y="365125"/>
            <a:ext cx="9732963" cy="1068388"/>
          </a:xfrm>
        </p:spPr>
        <p:txBody>
          <a:bodyPr/>
          <a:lstStyle>
            <a:lvl1pPr marL="0" indent="0" algn="ctr">
              <a:buNone/>
              <a:defRPr sz="54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s-ES" err="1"/>
              <a:t>Title</a:t>
            </a:r>
            <a:endParaRPr lang="en-GB"/>
          </a:p>
        </p:txBody>
      </p:sp>
      <p:sp>
        <p:nvSpPr>
          <p:cNvPr id="11" name="Marcador de texto 16">
            <a:extLst>
              <a:ext uri="{FF2B5EF4-FFF2-40B4-BE49-F238E27FC236}">
                <a16:creationId xmlns:a16="http://schemas.microsoft.com/office/drawing/2014/main" id="{FA947787-4E95-43E7-8334-80BF52E499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14106" y="2123861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  <p:sp>
        <p:nvSpPr>
          <p:cNvPr id="12" name="Marcador de texto 16">
            <a:extLst>
              <a:ext uri="{FF2B5EF4-FFF2-40B4-BE49-F238E27FC236}">
                <a16:creationId xmlns:a16="http://schemas.microsoft.com/office/drawing/2014/main" id="{E1512057-31E5-4CD0-9F6D-D0307C3E95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7275" y="2103557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  <p:sp>
        <p:nvSpPr>
          <p:cNvPr id="13" name="Marcador de texto 16">
            <a:extLst>
              <a:ext uri="{FF2B5EF4-FFF2-40B4-BE49-F238E27FC236}">
                <a16:creationId xmlns:a16="http://schemas.microsoft.com/office/drawing/2014/main" id="{450F1020-D2DC-4F99-8B6F-FBBFA8FF5A0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63966" y="4093930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  <p:sp>
        <p:nvSpPr>
          <p:cNvPr id="14" name="Marcador de texto 16">
            <a:extLst>
              <a:ext uri="{FF2B5EF4-FFF2-40B4-BE49-F238E27FC236}">
                <a16:creationId xmlns:a16="http://schemas.microsoft.com/office/drawing/2014/main" id="{49EE8BCB-86AB-4BCA-A099-F2A044CFFC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19832" y="2156746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  <p:sp>
        <p:nvSpPr>
          <p:cNvPr id="15" name="Marcador de texto 16">
            <a:extLst>
              <a:ext uri="{FF2B5EF4-FFF2-40B4-BE49-F238E27FC236}">
                <a16:creationId xmlns:a16="http://schemas.microsoft.com/office/drawing/2014/main" id="{DF1CB70A-15EA-42DD-9772-E4799C59CD7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08380" y="4093930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  <p:sp>
        <p:nvSpPr>
          <p:cNvPr id="16" name="Marcador de texto 16">
            <a:extLst>
              <a:ext uri="{FF2B5EF4-FFF2-40B4-BE49-F238E27FC236}">
                <a16:creationId xmlns:a16="http://schemas.microsoft.com/office/drawing/2014/main" id="{944F6A39-838D-43BC-A651-9F4AC691A5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13945" y="4093930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1645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1E58DFE-6280-4E06-A422-6191C8C58B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00" y="0"/>
            <a:ext cx="6089905" cy="6858000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‹Nº›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1940A4-376A-4ABC-A6E1-31665E1CE4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256" y="2097016"/>
            <a:ext cx="715107" cy="357554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A6D9108B-CF19-4663-8A97-543B39D3EA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4047921" y="5963082"/>
            <a:ext cx="753515" cy="376758"/>
          </a:xfrm>
          <a:prstGeom prst="rect">
            <a:avLst/>
          </a:prstGeom>
        </p:spPr>
      </p:pic>
      <p:sp>
        <p:nvSpPr>
          <p:cNvPr id="7" name="Title 7">
            <a:extLst>
              <a:ext uri="{FF2B5EF4-FFF2-40B4-BE49-F238E27FC236}">
                <a16:creationId xmlns:a16="http://schemas.microsoft.com/office/drawing/2014/main" id="{6C68CA4B-24E8-4A08-B0EA-B6A6EB179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250" y="582225"/>
            <a:ext cx="3549869" cy="1325563"/>
          </a:xfrm>
        </p:spPr>
        <p:txBody>
          <a:bodyPr>
            <a:normAutofit/>
          </a:bodyPr>
          <a:lstStyle/>
          <a:p>
            <a:r>
              <a:rPr lang="es-ES" sz="4000">
                <a:latin typeface="Roboto" panose="02000000000000000000" pitchFamily="2" charset="0"/>
                <a:ea typeface="Roboto" panose="02000000000000000000" pitchFamily="2" charset="0"/>
              </a:rPr>
              <a:t>Haga clic para modificar el estilo de título del patrón</a:t>
            </a:r>
            <a:endParaRPr lang="en-US" sz="40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3E2D000B-CF0F-4656-B92F-A00BA2A44A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1518" y="2454592"/>
            <a:ext cx="4089400" cy="3319462"/>
          </a:xfrm>
        </p:spPr>
        <p:txBody>
          <a:bodyPr/>
          <a:lstStyle>
            <a:lvl1pPr marL="0" indent="0" algn="just">
              <a:buNone/>
              <a:defRPr/>
            </a:lvl1pPr>
          </a:lstStyle>
          <a:p>
            <a:pPr lvl="0"/>
            <a:r>
              <a:rPr lang="es-E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0104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A4B6D56-20A3-4C0D-BFCE-099D19AA0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Patrón EELISA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C2335E1-2703-411C-9084-E44A96F37F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pic>
        <p:nvPicPr>
          <p:cNvPr id="8" name="Imagen 7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2CEC4153-EA30-4C1D-AE30-C9EFE796C7D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2480"/>
            <a:ext cx="1811701" cy="98552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D503E6F-5D02-4A11-A75B-0EAF6B1493B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1353800" y="0"/>
            <a:ext cx="838200" cy="94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048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2" r:id="rId2"/>
    <p:sldLayoutId id="2147483696" r:id="rId3"/>
    <p:sldLayoutId id="2147483693" r:id="rId4"/>
    <p:sldLayoutId id="2147483697" r:id="rId5"/>
    <p:sldLayoutId id="2147483691" r:id="rId6"/>
    <p:sldLayoutId id="2147483698" r:id="rId7"/>
    <p:sldLayoutId id="2147483700" r:id="rId8"/>
    <p:sldLayoutId id="2147483699" r:id="rId9"/>
    <p:sldLayoutId id="2147483703" r:id="rId10"/>
    <p:sldLayoutId id="2147483694" r:id="rId11"/>
    <p:sldLayoutId id="2147483701" r:id="rId12"/>
    <p:sldLayoutId id="2147483702" r:id="rId13"/>
    <p:sldLayoutId id="2147483695" r:id="rId14"/>
    <p:sldLayoutId id="2147483704" r:id="rId1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Roboto Condensed Light" panose="020B0604020202020204" pitchFamily="2" charset="0"/>
          <a:ea typeface="Roboto Condensed Light" panose="020B0604020202020204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Roboto Condensed Light" panose="020B0604020202020204" pitchFamily="2" charset="0"/>
          <a:ea typeface="Roboto Condensed Light" panose="020B0604020202020204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 Condensed Light" panose="020B0604020202020204" pitchFamily="2" charset="0"/>
          <a:ea typeface="Roboto Condensed Light" panose="020B0604020202020204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 Condensed Light" panose="020B0604020202020204" pitchFamily="2" charset="0"/>
          <a:ea typeface="Roboto Condensed Light" panose="020B0604020202020204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 Condensed Light" panose="020B0604020202020204" pitchFamily="2" charset="0"/>
          <a:ea typeface="Roboto Condensed Light" panose="020B0604020202020204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6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32.png"/><Relationship Id="rId2" Type="http://schemas.openxmlformats.org/officeDocument/2006/relationships/image" Target="../media/image40.pn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short.upm.es/ibz0n" TargetMode="External"/><Relationship Id="rId3" Type="http://schemas.openxmlformats.org/officeDocument/2006/relationships/hyperlink" Target="https://community.eelisa.eu/activities/championship-against-disinformation/" TargetMode="External"/><Relationship Id="rId7" Type="http://schemas.openxmlformats.org/officeDocument/2006/relationships/hyperlink" Target="https://matematicas.epes.upm.es/" TargetMode="External"/><Relationship Id="rId2" Type="http://schemas.openxmlformats.org/officeDocument/2006/relationships/hyperlink" Target="https://eelisa.eu/23-proposals-selected-under-the-first-eelisa-joint-call-for-inter-institutional-activities/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blogs.upm.es/sseries-eelisa/are-you-a-well-informed-person/" TargetMode="External"/><Relationship Id="rId5" Type="http://schemas.openxmlformats.org/officeDocument/2006/relationships/hyperlink" Target="https://blogs.upm.es/sseries-eelisa/resultados-de-la-first-eelisa-joint-call-2/" TargetMode="External"/><Relationship Id="rId4" Type="http://schemas.openxmlformats.org/officeDocument/2006/relationships/hyperlink" Target="https://ecoledesponts.fr/en/eelisa-european-university?tab=testimonie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06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7258978" y="3818509"/>
            <a:ext cx="304776" cy="609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1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373062" y="2026739"/>
            <a:ext cx="297548" cy="59509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EELISA ACTIVITY</a:t>
            </a:r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13"/>
          </p:nvPr>
        </p:nvSpPr>
        <p:spPr>
          <a:xfrm>
            <a:off x="7411365" y="1990336"/>
            <a:ext cx="4489573" cy="2076675"/>
          </a:xfrm>
        </p:spPr>
        <p:txBody>
          <a:bodyPr>
            <a:normAutofit fontScale="85000" lnSpcReduction="20000"/>
          </a:bodyPr>
          <a:lstStyle/>
          <a:p>
            <a:endParaRPr lang="es-ES" dirty="0"/>
          </a:p>
          <a:p>
            <a:r>
              <a:rPr lang="en-US" dirty="0"/>
              <a:t> Crowdsourcing and Championship against </a:t>
            </a:r>
            <a:r>
              <a:rPr lang="en-US" dirty="0" smtClean="0"/>
              <a:t>Disinformation </a:t>
            </a:r>
            <a:r>
              <a:rPr lang="en-US" dirty="0"/>
              <a:t>	</a:t>
            </a:r>
          </a:p>
          <a:p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12" name="Marcador de texto 10"/>
          <p:cNvSpPr txBox="1">
            <a:spLocks/>
          </p:cNvSpPr>
          <p:nvPr/>
        </p:nvSpPr>
        <p:spPr>
          <a:xfrm>
            <a:off x="7640638" y="3783611"/>
            <a:ext cx="4414728" cy="4360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 smtClean="0">
                <a:solidFill>
                  <a:schemeClr val="accent2"/>
                </a:solidFill>
              </a:rPr>
              <a:t>Date</a:t>
            </a:r>
            <a:r>
              <a:rPr lang="es-ES" sz="2000" smtClean="0">
                <a:solidFill>
                  <a:schemeClr val="accent2"/>
                </a:solidFill>
              </a:rPr>
              <a:t>: </a:t>
            </a:r>
            <a:r>
              <a:rPr lang="es-ES" sz="1800" smtClean="0">
                <a:solidFill>
                  <a:schemeClr val="accent2"/>
                </a:solidFill>
              </a:rPr>
              <a:t>Oct, </a:t>
            </a:r>
            <a:r>
              <a:rPr lang="es-ES" sz="1800" dirty="0" smtClean="0">
                <a:solidFill>
                  <a:schemeClr val="accent2"/>
                </a:solidFill>
              </a:rPr>
              <a:t>1, 2022 – </a:t>
            </a:r>
            <a:r>
              <a:rPr lang="es-ES" sz="1800" dirty="0" err="1" smtClean="0">
                <a:solidFill>
                  <a:schemeClr val="accent2"/>
                </a:solidFill>
              </a:rPr>
              <a:t>April</a:t>
            </a:r>
            <a:r>
              <a:rPr lang="es-ES" sz="1800" dirty="0" smtClean="0">
                <a:solidFill>
                  <a:schemeClr val="accent2"/>
                </a:solidFill>
              </a:rPr>
              <a:t>, 30, 2023</a:t>
            </a:r>
            <a:endParaRPr lang="es-ES" sz="1800" dirty="0">
              <a:solidFill>
                <a:schemeClr val="accent2"/>
              </a:solidFill>
            </a:endParaRPr>
          </a:p>
        </p:txBody>
      </p:sp>
      <p:sp>
        <p:nvSpPr>
          <p:cNvPr id="13" name="Marcador de texto 10"/>
          <p:cNvSpPr txBox="1">
            <a:spLocks/>
          </p:cNvSpPr>
          <p:nvPr/>
        </p:nvSpPr>
        <p:spPr>
          <a:xfrm>
            <a:off x="7640638" y="4219688"/>
            <a:ext cx="4260300" cy="43607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 err="1"/>
              <a:t>Organized</a:t>
            </a:r>
            <a:r>
              <a:rPr lang="es-ES" sz="2000" dirty="0"/>
              <a:t> </a:t>
            </a:r>
            <a:r>
              <a:rPr lang="es-ES" sz="2000" dirty="0" err="1"/>
              <a:t>by</a:t>
            </a:r>
            <a:r>
              <a:rPr lang="es-ES" sz="2000" dirty="0" smtClean="0"/>
              <a:t>: María-Jesús Vázquez-Gallo</a:t>
            </a:r>
            <a:endParaRPr lang="es-ES" sz="2000" dirty="0"/>
          </a:p>
        </p:txBody>
      </p:sp>
      <p:sp>
        <p:nvSpPr>
          <p:cNvPr id="20" name="Marcador de texto 10"/>
          <p:cNvSpPr txBox="1">
            <a:spLocks/>
          </p:cNvSpPr>
          <p:nvPr/>
        </p:nvSpPr>
        <p:spPr>
          <a:xfrm>
            <a:off x="7577364" y="5099600"/>
            <a:ext cx="4089400" cy="10810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/>
              <a:t>Sponsors/</a:t>
            </a:r>
            <a:r>
              <a:rPr lang="es-ES" sz="2000" dirty="0" err="1"/>
              <a:t>other</a:t>
            </a:r>
            <a:r>
              <a:rPr lang="es-ES" sz="2000" dirty="0"/>
              <a:t> </a:t>
            </a:r>
            <a:r>
              <a:rPr lang="es-ES" sz="2000" dirty="0" err="1"/>
              <a:t>stakeholders</a:t>
            </a:r>
            <a:r>
              <a:rPr lang="es-ES" sz="2000" dirty="0" smtClean="0"/>
              <a:t>:</a:t>
            </a:r>
          </a:p>
          <a:p>
            <a:endParaRPr lang="es-ES" sz="2000" dirty="0"/>
          </a:p>
        </p:txBody>
      </p:sp>
      <p:pic>
        <p:nvPicPr>
          <p:cNvPr id="21" name="Google Shape;106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7305982" y="5482297"/>
            <a:ext cx="304776" cy="609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06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2322519" y="6005767"/>
            <a:ext cx="304776" cy="609552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Marcador de texto 10"/>
          <p:cNvSpPr txBox="1">
            <a:spLocks/>
          </p:cNvSpPr>
          <p:nvPr/>
        </p:nvSpPr>
        <p:spPr>
          <a:xfrm>
            <a:off x="2627295" y="6005767"/>
            <a:ext cx="4089400" cy="73786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2000" dirty="0" err="1"/>
              <a:t>Location</a:t>
            </a:r>
            <a:r>
              <a:rPr lang="es-ES" sz="2000" dirty="0" smtClean="0"/>
              <a:t>: ETSI Caminos, Canales y Puertos, UPM</a:t>
            </a:r>
            <a:endParaRPr lang="es-ES" sz="2000" dirty="0"/>
          </a:p>
          <a:p>
            <a:pPr algn="l"/>
            <a:r>
              <a:rPr lang="es-ES" sz="2000" dirty="0" err="1"/>
              <a:t>Format</a:t>
            </a:r>
            <a:r>
              <a:rPr lang="es-ES" sz="2000" dirty="0"/>
              <a:t>: </a:t>
            </a:r>
            <a:r>
              <a:rPr lang="es-ES" sz="2000" dirty="0" err="1" smtClean="0"/>
              <a:t>Hybrid</a:t>
            </a:r>
            <a:endParaRPr lang="es-ES" sz="20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62" y="4201089"/>
            <a:ext cx="1605264" cy="123506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798" y="4120649"/>
            <a:ext cx="1465198" cy="135065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984" y="133049"/>
            <a:ext cx="4852738" cy="4068040"/>
          </a:xfrm>
          <a:prstGeom prst="rect">
            <a:avLst/>
          </a:prstGeom>
        </p:spPr>
      </p:pic>
      <p:pic>
        <p:nvPicPr>
          <p:cNvPr id="23" name="Imagen 22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996" y="4219688"/>
            <a:ext cx="978714" cy="1194679"/>
          </a:xfrm>
          <a:prstGeom prst="rect">
            <a:avLst/>
          </a:prstGeom>
        </p:spPr>
      </p:pic>
      <p:pic>
        <p:nvPicPr>
          <p:cNvPr id="24" name="Imagen 23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710" y="4340772"/>
            <a:ext cx="1320670" cy="911069"/>
          </a:xfrm>
          <a:prstGeom prst="rect">
            <a:avLst/>
          </a:prstGeom>
        </p:spPr>
      </p:pic>
      <p:pic>
        <p:nvPicPr>
          <p:cNvPr id="25" name="Imagen 24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838" y="4415213"/>
            <a:ext cx="1252767" cy="684387"/>
          </a:xfrm>
          <a:prstGeom prst="rect">
            <a:avLst/>
          </a:prstGeom>
        </p:spPr>
      </p:pic>
      <p:pic>
        <p:nvPicPr>
          <p:cNvPr id="1032" name="Picture 8" descr="https://community.eelisa.eu/wp-content/uploads/2022/07/AAFF_logotipo_Blanco.png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594" y="5693241"/>
            <a:ext cx="3195818" cy="334089"/>
          </a:xfrm>
          <a:prstGeom prst="rect">
            <a:avLst/>
          </a:prstGeom>
          <a:solidFill>
            <a:schemeClr val="tx2"/>
          </a:solidFill>
        </p:spPr>
      </p:pic>
    </p:spTree>
    <p:extLst>
      <p:ext uri="{BB962C8B-B14F-4D97-AF65-F5344CB8AC3E}">
        <p14:creationId xmlns:p14="http://schemas.microsoft.com/office/powerpoint/2010/main" val="161197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Evidences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332706"/>
            <a:ext cx="10515600" cy="4351338"/>
          </a:xfrm>
        </p:spPr>
        <p:txBody>
          <a:bodyPr>
            <a:normAutofit/>
          </a:bodyPr>
          <a:lstStyle/>
          <a:p>
            <a:endParaRPr lang="es-ES" sz="2400" dirty="0"/>
          </a:p>
          <a:p>
            <a:pPr marL="114300" indent="0">
              <a:buNone/>
            </a:pPr>
            <a:endParaRPr lang="es-ES" sz="2400" dirty="0" smtClean="0"/>
          </a:p>
          <a:p>
            <a:pPr marL="114300" indent="0">
              <a:buNone/>
            </a:pPr>
            <a:endParaRPr lang="es-ES" sz="2400" dirty="0" smtClean="0"/>
          </a:p>
          <a:p>
            <a:pPr marL="114300" indent="0">
              <a:buNone/>
            </a:pPr>
            <a:endParaRPr lang="es-ES" sz="2400" dirty="0" smtClean="0"/>
          </a:p>
          <a:p>
            <a:endParaRPr lang="es-ES" sz="2400" dirty="0" smtClean="0"/>
          </a:p>
          <a:p>
            <a:endParaRPr lang="es-ES" sz="2400" dirty="0" smtClean="0"/>
          </a:p>
          <a:p>
            <a:endParaRPr lang="es-ES" sz="2400" dirty="0" smtClean="0"/>
          </a:p>
          <a:p>
            <a:endParaRPr lang="es-ES" sz="2400" dirty="0" smtClean="0"/>
          </a:p>
          <a:p>
            <a:endParaRPr lang="es-ES" sz="2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209" y="1332706"/>
            <a:ext cx="3905112" cy="552529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854" y="1332706"/>
            <a:ext cx="3904793" cy="552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68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Evidences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332706"/>
            <a:ext cx="10515600" cy="4351338"/>
          </a:xfrm>
        </p:spPr>
        <p:txBody>
          <a:bodyPr>
            <a:normAutofit/>
          </a:bodyPr>
          <a:lstStyle/>
          <a:p>
            <a:endParaRPr lang="es-ES" sz="2400" dirty="0"/>
          </a:p>
          <a:p>
            <a:pPr marL="114300" indent="0">
              <a:buNone/>
            </a:pPr>
            <a:endParaRPr lang="es-ES" sz="2400" dirty="0" smtClean="0"/>
          </a:p>
          <a:p>
            <a:pPr marL="114300" indent="0">
              <a:buNone/>
            </a:pPr>
            <a:endParaRPr lang="es-ES" sz="2400" dirty="0" smtClean="0"/>
          </a:p>
          <a:p>
            <a:pPr marL="114300" indent="0">
              <a:buNone/>
            </a:pPr>
            <a:endParaRPr lang="es-ES" sz="2400" dirty="0" smtClean="0"/>
          </a:p>
          <a:p>
            <a:endParaRPr lang="es-ES" sz="2400" dirty="0" smtClean="0"/>
          </a:p>
          <a:p>
            <a:endParaRPr lang="es-ES" sz="2400" dirty="0" smtClean="0"/>
          </a:p>
          <a:p>
            <a:endParaRPr lang="es-ES" sz="2400" dirty="0" smtClean="0"/>
          </a:p>
          <a:p>
            <a:endParaRPr lang="es-ES" sz="2400" dirty="0" smtClean="0"/>
          </a:p>
          <a:p>
            <a:endParaRPr lang="es-ES" sz="24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428" y="1168432"/>
            <a:ext cx="4020888" cy="568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2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Disclaimer</a:t>
            </a:r>
            <a:endParaRPr lang="es-ES" dirty="0"/>
          </a:p>
        </p:txBody>
      </p:sp>
      <p:pic>
        <p:nvPicPr>
          <p:cNvPr id="1026" name="Picture 2" descr="Ver las imágenes de ori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366" y="3068516"/>
            <a:ext cx="5109268" cy="111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5249008" y="2628900"/>
            <a:ext cx="1846385" cy="3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Eelisa"/>
              </a:rPr>
              <a:t>EELISA</a:t>
            </a:r>
            <a:r>
              <a:rPr lang="es-ES" dirty="0"/>
              <a:t> IS</a:t>
            </a:r>
          </a:p>
        </p:txBody>
      </p:sp>
    </p:spTree>
    <p:extLst>
      <p:ext uri="{BB962C8B-B14F-4D97-AF65-F5344CB8AC3E}">
        <p14:creationId xmlns:p14="http://schemas.microsoft.com/office/powerpoint/2010/main" val="355228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4272" y="1491124"/>
            <a:ext cx="5743380" cy="1399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3133" y="3716728"/>
            <a:ext cx="3608021" cy="1399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5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1257" y="1241933"/>
            <a:ext cx="8454840" cy="485005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114300" indent="0">
              <a:buNone/>
            </a:pPr>
            <a:r>
              <a:rPr lang="en-GB" sz="2100" dirty="0" smtClean="0">
                <a:solidFill>
                  <a:srgbClr val="202124"/>
                </a:solidFill>
                <a:latin typeface="inherit"/>
              </a:rPr>
              <a:t>Disinformation </a:t>
            </a:r>
            <a:r>
              <a:rPr lang="en-GB" sz="2100" dirty="0">
                <a:solidFill>
                  <a:srgbClr val="202124"/>
                </a:solidFill>
                <a:latin typeface="inherit"/>
              </a:rPr>
              <a:t>and misinformation </a:t>
            </a:r>
            <a:r>
              <a:rPr lang="en-GB" sz="2100" dirty="0" smtClean="0">
                <a:solidFill>
                  <a:srgbClr val="202124"/>
                </a:solidFill>
                <a:latin typeface="inherit"/>
              </a:rPr>
              <a:t>have </a:t>
            </a:r>
            <a:r>
              <a:rPr lang="en-GB" sz="2100" dirty="0">
                <a:solidFill>
                  <a:srgbClr val="202124"/>
                </a:solidFill>
                <a:latin typeface="inherit"/>
              </a:rPr>
              <a:t>become a complex </a:t>
            </a:r>
            <a:r>
              <a:rPr lang="en-GB" sz="2100" dirty="0" smtClean="0">
                <a:solidFill>
                  <a:srgbClr val="202124"/>
                </a:solidFill>
                <a:latin typeface="inherit"/>
              </a:rPr>
              <a:t>challenge that </a:t>
            </a:r>
            <a:r>
              <a:rPr lang="en-GB" sz="2100" dirty="0">
                <a:solidFill>
                  <a:srgbClr val="202124"/>
                </a:solidFill>
                <a:latin typeface="inherit"/>
              </a:rPr>
              <a:t>negatively affect </a:t>
            </a:r>
            <a:r>
              <a:rPr lang="en-GB" sz="2100" dirty="0" smtClean="0">
                <a:solidFill>
                  <a:srgbClr val="202124"/>
                </a:solidFill>
                <a:latin typeface="inherit"/>
              </a:rPr>
              <a:t>our society. </a:t>
            </a:r>
            <a:r>
              <a:rPr lang="en-GB" sz="2100" dirty="0">
                <a:solidFill>
                  <a:srgbClr val="202124"/>
                </a:solidFill>
                <a:latin typeface="inherit"/>
              </a:rPr>
              <a:t>EELISA people will help to overcome this challenge by participating in this SSERIES </a:t>
            </a:r>
            <a:r>
              <a:rPr lang="en-GB" sz="2100" dirty="0" smtClean="0">
                <a:solidFill>
                  <a:srgbClr val="202124"/>
                </a:solidFill>
                <a:latin typeface="inherit"/>
              </a:rPr>
              <a:t>activity by </a:t>
            </a:r>
            <a:r>
              <a:rPr lang="en-GB" sz="2100" dirty="0">
                <a:solidFill>
                  <a:srgbClr val="202124"/>
                </a:solidFill>
                <a:latin typeface="inherit"/>
              </a:rPr>
              <a:t>any of these two actions:</a:t>
            </a:r>
            <a:endParaRPr lang="es-ES" sz="2100" dirty="0">
              <a:solidFill>
                <a:srgbClr val="202124"/>
              </a:solidFill>
              <a:latin typeface="inherit"/>
            </a:endParaRPr>
          </a:p>
          <a:p>
            <a:pPr marL="114300" indent="0">
              <a:buNone/>
            </a:pPr>
            <a:r>
              <a:rPr lang="en-GB" sz="2100" dirty="0">
                <a:solidFill>
                  <a:srgbClr val="202124"/>
                </a:solidFill>
                <a:latin typeface="inherit"/>
              </a:rPr>
              <a:t>1) Feeding a database of news </a:t>
            </a:r>
            <a:r>
              <a:rPr lang="en-GB" sz="2100" dirty="0" smtClean="0">
                <a:solidFill>
                  <a:srgbClr val="202124"/>
                </a:solidFill>
                <a:latin typeface="inherit"/>
              </a:rPr>
              <a:t>linked to sustainability and classified </a:t>
            </a:r>
            <a:r>
              <a:rPr lang="en-GB" sz="2100" dirty="0">
                <a:solidFill>
                  <a:srgbClr val="202124"/>
                </a:solidFill>
                <a:latin typeface="inherit"/>
              </a:rPr>
              <a:t>by their verified level of </a:t>
            </a:r>
            <a:r>
              <a:rPr lang="en-GB" sz="2100" dirty="0" smtClean="0">
                <a:solidFill>
                  <a:srgbClr val="202124"/>
                </a:solidFill>
                <a:latin typeface="inherit"/>
              </a:rPr>
              <a:t>veracity, in </a:t>
            </a:r>
            <a:r>
              <a:rPr lang="en-GB" sz="2100" dirty="0">
                <a:solidFill>
                  <a:srgbClr val="202124"/>
                </a:solidFill>
                <a:latin typeface="inherit"/>
              </a:rPr>
              <a:t>a crowdsourcing </a:t>
            </a:r>
            <a:r>
              <a:rPr lang="en-GB" sz="2100" dirty="0" smtClean="0">
                <a:solidFill>
                  <a:srgbClr val="202124"/>
                </a:solidFill>
                <a:latin typeface="inherit"/>
              </a:rPr>
              <a:t>process through </a:t>
            </a:r>
            <a:r>
              <a:rPr lang="en-GB" sz="2100" dirty="0">
                <a:solidFill>
                  <a:srgbClr val="202124"/>
                </a:solidFill>
                <a:latin typeface="inherit"/>
              </a:rPr>
              <a:t>a suitable online form. </a:t>
            </a:r>
            <a:endParaRPr lang="es-ES" sz="2100" dirty="0">
              <a:solidFill>
                <a:srgbClr val="202124"/>
              </a:solidFill>
              <a:latin typeface="inherit"/>
            </a:endParaRPr>
          </a:p>
          <a:p>
            <a:pPr marL="114300" indent="0">
              <a:buNone/>
            </a:pPr>
            <a:r>
              <a:rPr lang="en-GB" sz="2100" dirty="0">
                <a:solidFill>
                  <a:srgbClr val="202124"/>
                </a:solidFill>
                <a:latin typeface="inherit"/>
              </a:rPr>
              <a:t>2) Participating in an intercampus teams championship against </a:t>
            </a:r>
            <a:r>
              <a:rPr lang="en-GB" sz="2100" dirty="0" smtClean="0">
                <a:solidFill>
                  <a:srgbClr val="202124"/>
                </a:solidFill>
                <a:latin typeface="inherit"/>
              </a:rPr>
              <a:t>disinformation in person </a:t>
            </a:r>
            <a:r>
              <a:rPr lang="en-GB" sz="2100" dirty="0">
                <a:solidFill>
                  <a:srgbClr val="202124"/>
                </a:solidFill>
                <a:latin typeface="inherit"/>
              </a:rPr>
              <a:t>at their own campus </a:t>
            </a:r>
            <a:r>
              <a:rPr lang="en-GB" sz="2100" dirty="0" smtClean="0">
                <a:solidFill>
                  <a:srgbClr val="202124"/>
                </a:solidFill>
                <a:latin typeface="inherit"/>
              </a:rPr>
              <a:t>and connected </a:t>
            </a:r>
            <a:r>
              <a:rPr lang="en-GB" sz="2100" dirty="0">
                <a:solidFill>
                  <a:srgbClr val="202124"/>
                </a:solidFill>
                <a:latin typeface="inherit"/>
              </a:rPr>
              <a:t>online with the rest of the participants. </a:t>
            </a:r>
            <a:r>
              <a:rPr lang="en-GB" sz="2100" dirty="0" smtClean="0">
                <a:solidFill>
                  <a:srgbClr val="202124"/>
                </a:solidFill>
                <a:latin typeface="inherit"/>
              </a:rPr>
              <a:t>In this </a:t>
            </a:r>
            <a:r>
              <a:rPr lang="en-GB" sz="2100" dirty="0">
                <a:solidFill>
                  <a:srgbClr val="202124"/>
                </a:solidFill>
                <a:latin typeface="inherit"/>
              </a:rPr>
              <a:t>debate league </a:t>
            </a:r>
            <a:r>
              <a:rPr lang="en-GB" sz="2100" dirty="0" smtClean="0">
                <a:solidFill>
                  <a:srgbClr val="202124"/>
                </a:solidFill>
                <a:latin typeface="inherit"/>
              </a:rPr>
              <a:t>the students teams will develop </a:t>
            </a:r>
            <a:r>
              <a:rPr lang="en-GB" sz="2100" dirty="0">
                <a:solidFill>
                  <a:srgbClr val="202124"/>
                </a:solidFill>
                <a:latin typeface="inherit"/>
              </a:rPr>
              <a:t>their arguments to convince about the level of veracity of certain news.</a:t>
            </a:r>
            <a:endParaRPr lang="es-ES" sz="2100" dirty="0">
              <a:solidFill>
                <a:srgbClr val="202124"/>
              </a:solidFill>
              <a:latin typeface="inherit"/>
            </a:endParaRPr>
          </a:p>
          <a:p>
            <a:pPr marL="114300" indent="0">
              <a:buNone/>
            </a:pPr>
            <a:r>
              <a:rPr lang="en-GB" sz="2100" dirty="0">
                <a:solidFill>
                  <a:srgbClr val="202124"/>
                </a:solidFill>
                <a:latin typeface="inherit"/>
              </a:rPr>
              <a:t>There will be an awards ceremony for the winning teams at the championship to be held in Madrid as part of an international “</a:t>
            </a:r>
            <a:r>
              <a:rPr lang="en-GB" sz="2100" dirty="0" err="1">
                <a:solidFill>
                  <a:srgbClr val="202124"/>
                </a:solidFill>
                <a:latin typeface="inherit"/>
              </a:rPr>
              <a:t>Summathon</a:t>
            </a:r>
            <a:r>
              <a:rPr lang="en-GB" sz="2100" dirty="0">
                <a:solidFill>
                  <a:srgbClr val="202124"/>
                </a:solidFill>
                <a:latin typeface="inherit"/>
              </a:rPr>
              <a:t>” that will be a joint SSERIES community event.</a:t>
            </a:r>
            <a:endParaRPr lang="es-ES" sz="2100" dirty="0">
              <a:solidFill>
                <a:srgbClr val="202124"/>
              </a:solidFill>
              <a:latin typeface="inherit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Description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activity</a:t>
            </a:r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8883928" y="937454"/>
            <a:ext cx="319053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accent2"/>
                </a:solidFill>
              </a:rPr>
              <a:t>ACTIVITY IN NUMBERS</a:t>
            </a:r>
          </a:p>
          <a:p>
            <a:r>
              <a:rPr lang="es-ES" dirty="0"/>
              <a:t># </a:t>
            </a:r>
            <a:r>
              <a:rPr lang="es-ES" dirty="0" err="1"/>
              <a:t>inscriptions</a:t>
            </a:r>
            <a:r>
              <a:rPr lang="es-ES" dirty="0"/>
              <a:t>: </a:t>
            </a:r>
            <a:r>
              <a:rPr lang="es-ES" dirty="0" err="1" smtClean="0"/>
              <a:t>pending</a:t>
            </a:r>
            <a:endParaRPr lang="es-ES" dirty="0"/>
          </a:p>
          <a:p>
            <a:r>
              <a:rPr lang="es-ES" dirty="0"/>
              <a:t># </a:t>
            </a:r>
            <a:r>
              <a:rPr lang="es-ES" dirty="0" err="1"/>
              <a:t>participants</a:t>
            </a:r>
            <a:r>
              <a:rPr lang="es-ES" dirty="0"/>
              <a:t>: </a:t>
            </a:r>
            <a:r>
              <a:rPr lang="es-ES" dirty="0" err="1" smtClean="0"/>
              <a:t>until</a:t>
            </a:r>
            <a:r>
              <a:rPr lang="es-ES" dirty="0" smtClean="0"/>
              <a:t> </a:t>
            </a:r>
            <a:r>
              <a:rPr lang="es-ES" dirty="0" err="1" smtClean="0"/>
              <a:t>now</a:t>
            </a:r>
            <a:r>
              <a:rPr lang="es-ES" dirty="0" smtClean="0"/>
              <a:t> 25</a:t>
            </a:r>
            <a:r>
              <a:rPr lang="es-ES" dirty="0"/>
              <a:t/>
            </a:r>
            <a:br>
              <a:rPr lang="es-ES" dirty="0"/>
            </a:br>
            <a:r>
              <a:rPr lang="es-ES" dirty="0"/>
              <a:t># </a:t>
            </a:r>
            <a:r>
              <a:rPr lang="es-ES" dirty="0" err="1"/>
              <a:t>badges</a:t>
            </a:r>
            <a:r>
              <a:rPr lang="es-ES" dirty="0"/>
              <a:t>: </a:t>
            </a:r>
            <a:r>
              <a:rPr lang="es-ES" dirty="0" smtClean="0"/>
              <a:t>8 (</a:t>
            </a:r>
            <a:r>
              <a:rPr lang="es-ES" dirty="0" err="1" smtClean="0"/>
              <a:t>evaluation</a:t>
            </a:r>
            <a:r>
              <a:rPr lang="es-ES" dirty="0" smtClean="0"/>
              <a:t> </a:t>
            </a:r>
            <a:r>
              <a:rPr lang="es-ES" dirty="0" err="1" smtClean="0"/>
              <a:t>pending</a:t>
            </a:r>
            <a:r>
              <a:rPr lang="es-ES" dirty="0" smtClean="0"/>
              <a:t>)</a:t>
            </a:r>
            <a:endParaRPr lang="es-ES" dirty="0"/>
          </a:p>
          <a:p>
            <a:r>
              <a:rPr lang="es-ES" dirty="0"/>
              <a:t># ECTS: </a:t>
            </a:r>
            <a:r>
              <a:rPr lang="es-ES" dirty="0" smtClean="0"/>
              <a:t>-</a:t>
            </a:r>
            <a:endParaRPr lang="es-ES" dirty="0"/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# </a:t>
            </a:r>
            <a:r>
              <a:rPr lang="es-ES" dirty="0" err="1"/>
              <a:t>Communities</a:t>
            </a:r>
            <a:r>
              <a:rPr lang="es-ES" dirty="0"/>
              <a:t> </a:t>
            </a:r>
            <a:r>
              <a:rPr lang="es-ES" dirty="0" err="1"/>
              <a:t>involved</a:t>
            </a:r>
            <a:r>
              <a:rPr lang="es-ES" dirty="0"/>
              <a:t>: </a:t>
            </a:r>
            <a:r>
              <a:rPr lang="es-ES" dirty="0" smtClean="0"/>
              <a:t>1</a:t>
            </a:r>
            <a:endParaRPr lang="es-ES" dirty="0"/>
          </a:p>
          <a:p>
            <a:r>
              <a:rPr lang="es-ES" dirty="0"/>
              <a:t># </a:t>
            </a:r>
            <a:r>
              <a:rPr lang="es-ES" dirty="0" err="1"/>
              <a:t>mobilities</a:t>
            </a:r>
            <a:r>
              <a:rPr lang="es-ES" dirty="0"/>
              <a:t>: -</a:t>
            </a:r>
          </a:p>
          <a:p>
            <a:r>
              <a:rPr lang="es-ES" dirty="0" err="1"/>
              <a:t>Universities</a:t>
            </a:r>
            <a:r>
              <a:rPr lang="es-ES" dirty="0"/>
              <a:t> </a:t>
            </a:r>
            <a:r>
              <a:rPr lang="es-ES" dirty="0" err="1"/>
              <a:t>involved</a:t>
            </a:r>
            <a:r>
              <a:rPr lang="es-ES" dirty="0"/>
              <a:t>: </a:t>
            </a:r>
            <a:endParaRPr lang="es-ES" dirty="0" smtClean="0"/>
          </a:p>
          <a:p>
            <a:r>
              <a:rPr lang="es-ES" dirty="0" smtClean="0"/>
              <a:t>UPM, ENPC, FAU, ITU</a:t>
            </a:r>
            <a:endParaRPr lang="es-ES" dirty="0">
              <a:solidFill>
                <a:schemeClr val="bg1">
                  <a:lumMod val="65000"/>
                </a:schemeClr>
              </a:solidFill>
            </a:endParaRPr>
          </a:p>
          <a:p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8883928" y="449019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solidFill>
                  <a:schemeClr val="accent2"/>
                </a:solidFill>
              </a:rPr>
              <a:t>SDGs</a:t>
            </a:r>
            <a:r>
              <a:rPr lang="es-ES" dirty="0">
                <a:solidFill>
                  <a:schemeClr val="accent2"/>
                </a:solidFill>
              </a:rPr>
              <a:t>:  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5746" y="1552697"/>
            <a:ext cx="766011" cy="76601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9588" y="1602604"/>
            <a:ext cx="766011" cy="76601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7781" y="2462459"/>
            <a:ext cx="766011" cy="76601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4111" y="2505508"/>
            <a:ext cx="766011" cy="76601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6358" y="2538873"/>
            <a:ext cx="766011" cy="76601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9788" y="3386887"/>
            <a:ext cx="766011" cy="76601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4112" y="3415270"/>
            <a:ext cx="766011" cy="76601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6491" y="3415271"/>
            <a:ext cx="766011" cy="766011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6491" y="4311317"/>
            <a:ext cx="766011" cy="766011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9788" y="5206412"/>
            <a:ext cx="766011" cy="766011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6120" y="5201651"/>
            <a:ext cx="766011" cy="766011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6492" y="5201652"/>
            <a:ext cx="766011" cy="766011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9788" y="6130840"/>
            <a:ext cx="766011" cy="766011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6121" y="6130840"/>
            <a:ext cx="766011" cy="766011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6493" y="6091987"/>
            <a:ext cx="766011" cy="766011"/>
          </a:xfrm>
          <a:prstGeom prst="rect">
            <a:avLst/>
          </a:prstGeom>
        </p:spPr>
      </p:pic>
      <p:sp>
        <p:nvSpPr>
          <p:cNvPr id="25" name="CuadroTexto 24"/>
          <p:cNvSpPr txBox="1"/>
          <p:nvPr/>
        </p:nvSpPr>
        <p:spPr>
          <a:xfrm>
            <a:off x="9131638" y="5643007"/>
            <a:ext cx="8178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 smtClean="0">
                <a:latin typeface="Reboto"/>
              </a:rPr>
              <a:t>Impact</a:t>
            </a:r>
            <a:r>
              <a:rPr lang="es-ES" sz="1200" dirty="0" smtClean="0">
                <a:latin typeface="Reboto"/>
              </a:rPr>
              <a:t> 4 </a:t>
            </a:r>
            <a:endParaRPr lang="es-ES" sz="1200" dirty="0">
              <a:latin typeface="Reboto"/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10074307" y="5635369"/>
            <a:ext cx="7745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 smtClean="0">
                <a:latin typeface="Reboto"/>
              </a:rPr>
              <a:t>Impact</a:t>
            </a:r>
            <a:r>
              <a:rPr lang="es-ES" sz="1200" dirty="0">
                <a:latin typeface="Reboto"/>
              </a:rPr>
              <a:t> 2</a:t>
            </a:r>
          </a:p>
        </p:txBody>
      </p:sp>
      <p:pic>
        <p:nvPicPr>
          <p:cNvPr id="27" name="Google Shape;106;p3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 rot="10800000">
            <a:off x="8579152" y="1097047"/>
            <a:ext cx="304776" cy="558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06;p3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 rot="10800000">
            <a:off x="8579152" y="4573375"/>
            <a:ext cx="304776" cy="609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520" y="4876996"/>
            <a:ext cx="766011" cy="766011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586" y="4876996"/>
            <a:ext cx="766011" cy="766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46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3096" y="207470"/>
            <a:ext cx="10515600" cy="1325563"/>
          </a:xfrm>
        </p:spPr>
        <p:txBody>
          <a:bodyPr/>
          <a:lstStyle/>
          <a:p>
            <a:r>
              <a:rPr lang="es-ES" dirty="0" err="1"/>
              <a:t>Results</a:t>
            </a:r>
            <a:endParaRPr lang="es-ES" dirty="0"/>
          </a:p>
        </p:txBody>
      </p:sp>
      <p:sp>
        <p:nvSpPr>
          <p:cNvPr id="5" name="Marcador de texto 2"/>
          <p:cNvSpPr txBox="1">
            <a:spLocks/>
          </p:cNvSpPr>
          <p:nvPr/>
        </p:nvSpPr>
        <p:spPr>
          <a:xfrm>
            <a:off x="885483" y="3971995"/>
            <a:ext cx="11219807" cy="23544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 fontScale="47500" lnSpcReduction="20000"/>
          </a:bodyPr>
          <a:lstStyle>
            <a:lvl1pPr marL="457200" lvl="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1pPr>
            <a:lvl2pPr marL="914400" lvl="1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2pPr>
            <a:lvl3pPr marL="1371600" lvl="2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3pPr>
            <a:lvl4pPr marL="1828800" lvl="3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4pPr>
            <a:lvl5pPr marL="2286000" lvl="4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5pPr>
            <a:lvl6pPr marL="2743200" lvl="5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r>
              <a:rPr lang="es-ES" sz="6000" b="1" dirty="0" err="1" smtClean="0">
                <a:solidFill>
                  <a:srgbClr val="202124"/>
                </a:solidFill>
                <a:latin typeface="inherit"/>
              </a:rPr>
              <a:t>Assessment</a:t>
            </a:r>
            <a:r>
              <a:rPr lang="es-ES" sz="6000" b="1" dirty="0" smtClean="0">
                <a:solidFill>
                  <a:srgbClr val="202124"/>
                </a:solidFill>
                <a:latin typeface="inherit"/>
              </a:rPr>
              <a:t> </a:t>
            </a:r>
            <a:r>
              <a:rPr lang="es-ES" sz="6000" b="1" dirty="0" err="1">
                <a:solidFill>
                  <a:srgbClr val="202124"/>
                </a:solidFill>
                <a:latin typeface="inherit"/>
              </a:rPr>
              <a:t>method</a:t>
            </a:r>
            <a:r>
              <a:rPr lang="es-ES" sz="6000" b="1" dirty="0">
                <a:solidFill>
                  <a:srgbClr val="202124"/>
                </a:solidFill>
                <a:latin typeface="inherit"/>
              </a:rPr>
              <a:t> </a:t>
            </a:r>
            <a:endParaRPr lang="es-ES" sz="3200" b="1" dirty="0"/>
          </a:p>
          <a:p>
            <a:pPr marL="114300" indent="0">
              <a:buNone/>
            </a:pPr>
            <a:r>
              <a:rPr lang="en-US" sz="3200" dirty="0">
                <a:latin typeface="inherit"/>
              </a:rPr>
              <a:t>1) Regarding crowdsourcing the database of news, activity providers will “curate” the online work of students: each person should look for at least 5 news linked to sustainability and information enough to check their level of veracity, uploading all this through a suitable online form. </a:t>
            </a:r>
          </a:p>
          <a:p>
            <a:pPr marL="114300" indent="0">
              <a:buNone/>
            </a:pPr>
            <a:r>
              <a:rPr lang="en-US" sz="3200" dirty="0">
                <a:latin typeface="inherit"/>
              </a:rPr>
              <a:t>2) Regarding participation in international teams championship held synchronously at the EELISA universities involved: students would register themselves in teams of 3 people to participate in a debate league in which they will train logical argumentation and communication strategies to convince about the level of veracity of certain news (taken from the crowdsourced database). </a:t>
            </a:r>
          </a:p>
          <a:p>
            <a:pPr marL="114300" indent="0">
              <a:buNone/>
            </a:pPr>
            <a:r>
              <a:rPr lang="en-US" sz="3200" dirty="0">
                <a:latin typeface="inherit"/>
              </a:rPr>
              <a:t>Any of these two actions, previous revision by faculty members, would lead to the issue of two </a:t>
            </a:r>
            <a:r>
              <a:rPr lang="en-US" sz="3200" dirty="0" smtClean="0">
                <a:latin typeface="inherit"/>
              </a:rPr>
              <a:t>badges with Learning Outcomes 16</a:t>
            </a:r>
            <a:r>
              <a:rPr lang="en-US" sz="3200" dirty="0">
                <a:latin typeface="inherit"/>
              </a:rPr>
              <a:t>. Level 2 (knowledge</a:t>
            </a:r>
            <a:r>
              <a:rPr lang="en-US" sz="3200" dirty="0" smtClean="0">
                <a:latin typeface="inherit"/>
              </a:rPr>
              <a:t>) 4; </a:t>
            </a:r>
            <a:r>
              <a:rPr lang="en-US" sz="3200" dirty="0">
                <a:latin typeface="inherit"/>
              </a:rPr>
              <a:t>SDG 4. Level 4 (action</a:t>
            </a:r>
            <a:r>
              <a:rPr lang="en-US" sz="3200" dirty="0" smtClean="0">
                <a:latin typeface="inherit"/>
              </a:rPr>
              <a:t>) 5. </a:t>
            </a:r>
            <a:r>
              <a:rPr lang="en-US" sz="3200" dirty="0"/>
              <a:t>	</a:t>
            </a:r>
          </a:p>
          <a:p>
            <a:pPr marL="114300" indent="0">
              <a:buNone/>
            </a:pPr>
            <a:endParaRPr lang="es-ES" sz="2000" dirty="0"/>
          </a:p>
          <a:p>
            <a:pPr marL="114300" indent="0">
              <a:buNone/>
            </a:pPr>
            <a:endParaRPr lang="es-ES" sz="2000" dirty="0"/>
          </a:p>
        </p:txBody>
      </p:sp>
      <p:pic>
        <p:nvPicPr>
          <p:cNvPr id="6" name="Google Shape;106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580708" y="1921019"/>
            <a:ext cx="304776" cy="609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06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580707" y="4598961"/>
            <a:ext cx="304776" cy="60955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63570" y="1089146"/>
            <a:ext cx="10640960" cy="288284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ES" sz="2100" dirty="0" err="1" smtClean="0">
                <a:solidFill>
                  <a:srgbClr val="202124"/>
                </a:solidFill>
                <a:latin typeface="inherit"/>
              </a:rPr>
              <a:t>Expected</a:t>
            </a:r>
            <a:r>
              <a:rPr lang="es-ES" altLang="es-ES" sz="2100" dirty="0" smtClean="0">
                <a:solidFill>
                  <a:srgbClr val="202124"/>
                </a:solidFill>
                <a:latin typeface="inherit"/>
              </a:rPr>
              <a:t> </a:t>
            </a:r>
            <a:r>
              <a:rPr lang="es-ES" altLang="es-ES" sz="2100" dirty="0" err="1" smtClean="0">
                <a:solidFill>
                  <a:srgbClr val="202124"/>
                </a:solidFill>
                <a:latin typeface="inherit"/>
              </a:rPr>
              <a:t>results</a:t>
            </a:r>
            <a:r>
              <a:rPr lang="es-ES" altLang="es-ES" sz="2100" dirty="0" smtClean="0">
                <a:solidFill>
                  <a:srgbClr val="202124"/>
                </a:solidFill>
                <a:latin typeface="inherit"/>
              </a:rPr>
              <a:t> are:</a:t>
            </a:r>
          </a:p>
          <a:p>
            <a:pPr marL="342900"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s-ES" sz="2100" dirty="0" smtClean="0">
                <a:solidFill>
                  <a:srgbClr val="202124"/>
                </a:solidFill>
                <a:latin typeface="inherit"/>
              </a:rPr>
              <a:t>Internally</a:t>
            </a:r>
            <a:r>
              <a:rPr lang="en-US" altLang="es-ES" sz="2100" dirty="0">
                <a:solidFill>
                  <a:srgbClr val="202124"/>
                </a:solidFill>
                <a:latin typeface="inherit"/>
              </a:rPr>
              <a:t>, </a:t>
            </a:r>
            <a:r>
              <a:rPr lang="en-US" altLang="es-ES" sz="2100" dirty="0" smtClean="0">
                <a:solidFill>
                  <a:srgbClr val="202124"/>
                </a:solidFill>
                <a:latin typeface="inherit"/>
              </a:rPr>
              <a:t>students will reflect </a:t>
            </a:r>
            <a:r>
              <a:rPr lang="en-US" altLang="es-ES" sz="2100" dirty="0">
                <a:solidFill>
                  <a:srgbClr val="202124"/>
                </a:solidFill>
                <a:latin typeface="inherit"/>
              </a:rPr>
              <a:t>about how their individual behavior when sharing news affects global society opinion and </a:t>
            </a:r>
            <a:r>
              <a:rPr lang="en-US" altLang="es-ES" sz="2100" dirty="0" smtClean="0">
                <a:solidFill>
                  <a:srgbClr val="202124"/>
                </a:solidFill>
                <a:latin typeface="inherit"/>
              </a:rPr>
              <a:t>they will internalize </a:t>
            </a:r>
            <a:r>
              <a:rPr lang="en-US" altLang="es-ES" sz="2100" dirty="0">
                <a:solidFill>
                  <a:srgbClr val="202124"/>
                </a:solidFill>
                <a:latin typeface="inherit"/>
              </a:rPr>
              <a:t>the need to argue claims and to base them on data and on logical reasoning. Students would feel part of a </a:t>
            </a:r>
            <a:r>
              <a:rPr lang="en-US" altLang="es-ES" sz="2100" dirty="0" smtClean="0">
                <a:solidFill>
                  <a:srgbClr val="202124"/>
                </a:solidFill>
                <a:latin typeface="inherit"/>
              </a:rPr>
              <a:t>interdisciplinary </a:t>
            </a:r>
            <a:r>
              <a:rPr lang="en-US" altLang="es-ES" sz="2100" dirty="0">
                <a:solidFill>
                  <a:srgbClr val="202124"/>
                </a:solidFill>
                <a:latin typeface="inherit"/>
              </a:rPr>
              <a:t>and international activity contributing to tackle the social challenge of </a:t>
            </a:r>
            <a:r>
              <a:rPr lang="en-US" altLang="es-ES" sz="2100" dirty="0" smtClean="0">
                <a:solidFill>
                  <a:srgbClr val="202124"/>
                </a:solidFill>
                <a:latin typeface="inherit"/>
              </a:rPr>
              <a:t>disinformation.</a:t>
            </a:r>
          </a:p>
          <a:p>
            <a:pPr marL="342900"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s-ES" sz="2100" dirty="0" smtClean="0">
                <a:solidFill>
                  <a:srgbClr val="202124"/>
                </a:solidFill>
                <a:latin typeface="inherit"/>
              </a:rPr>
              <a:t>Externally</a:t>
            </a:r>
            <a:r>
              <a:rPr lang="en-US" altLang="es-ES" sz="2100" dirty="0">
                <a:solidFill>
                  <a:srgbClr val="202124"/>
                </a:solidFill>
                <a:latin typeface="inherit"/>
              </a:rPr>
              <a:t>, this activity should transform people‘s point of view about what reliable information means and it is expected to attract the attention of some mass media stakeholders to EELISA </a:t>
            </a:r>
            <a:r>
              <a:rPr lang="en-US" altLang="es-ES" sz="2100" dirty="0" smtClean="0">
                <a:solidFill>
                  <a:srgbClr val="202124"/>
                </a:solidFill>
                <a:latin typeface="inherit"/>
              </a:rPr>
              <a:t>alliance.</a:t>
            </a:r>
            <a:endParaRPr lang="es-ES" altLang="es-ES" sz="2100" dirty="0">
              <a:solidFill>
                <a:srgbClr val="202124"/>
              </a:solidFill>
              <a:latin typeface="inherit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-105104" y="-77818"/>
            <a:ext cx="97784" cy="297525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21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.</a:t>
            </a:r>
            <a:r>
              <a:rPr kumimoji="0" lang="es-ES" altLang="es-E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s-ES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-105104" y="-54735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94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Lessons</a:t>
            </a:r>
            <a:r>
              <a:rPr lang="es-ES" dirty="0"/>
              <a:t> </a:t>
            </a:r>
            <a:r>
              <a:rPr lang="es-ES" dirty="0" err="1" smtClean="0"/>
              <a:t>learned</a:t>
            </a:r>
            <a:endParaRPr lang="es-E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Marcador de texto 2"/>
          <p:cNvSpPr txBox="1">
            <a:spLocks/>
          </p:cNvSpPr>
          <p:nvPr/>
        </p:nvSpPr>
        <p:spPr>
          <a:xfrm>
            <a:off x="838200" y="1825625"/>
            <a:ext cx="4900863" cy="435133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457200" lvl="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1pPr>
            <a:lvl2pPr marL="914400" lvl="1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2pPr>
            <a:lvl3pPr marL="1371600" lvl="2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3pPr>
            <a:lvl4pPr marL="1828800" lvl="3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4pPr>
            <a:lvl5pPr marL="2286000" lvl="4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5pPr>
            <a:lvl6pPr marL="2743200" lvl="5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800" dirty="0" err="1" smtClean="0"/>
              <a:t>What’s</a:t>
            </a:r>
            <a:r>
              <a:rPr lang="es-ES" sz="2800" dirty="0" smtClean="0"/>
              <a:t> </a:t>
            </a:r>
            <a:r>
              <a:rPr lang="es-ES" sz="2800" dirty="0" err="1" smtClean="0"/>
              <a:t>work</a:t>
            </a:r>
            <a:r>
              <a:rPr lang="es-ES" sz="2800" dirty="0" smtClean="0"/>
              <a:t> </a:t>
            </a:r>
            <a:r>
              <a:rPr lang="es-ES" sz="2800" dirty="0" err="1" smtClean="0"/>
              <a:t>out</a:t>
            </a:r>
            <a:endParaRPr lang="es-ES" sz="2100" dirty="0" smtClean="0">
              <a:solidFill>
                <a:srgbClr val="202124"/>
              </a:solidFill>
              <a:latin typeface="inherit"/>
            </a:endParaRPr>
          </a:p>
          <a:p>
            <a:r>
              <a:rPr lang="es-ES" sz="2100" dirty="0" err="1" smtClean="0">
                <a:solidFill>
                  <a:srgbClr val="202124"/>
                </a:solidFill>
                <a:latin typeface="inherit"/>
              </a:rPr>
              <a:t>Pending</a:t>
            </a:r>
            <a:r>
              <a:rPr lang="es-ES" sz="2100" dirty="0" smtClean="0">
                <a:solidFill>
                  <a:srgbClr val="202124"/>
                </a:solidFill>
                <a:latin typeface="inherit"/>
              </a:rPr>
              <a:t> of </a:t>
            </a:r>
            <a:r>
              <a:rPr lang="es-ES" sz="2100" dirty="0" err="1" smtClean="0">
                <a:solidFill>
                  <a:srgbClr val="202124"/>
                </a:solidFill>
                <a:latin typeface="inherit"/>
              </a:rPr>
              <a:t>the</a:t>
            </a:r>
            <a:r>
              <a:rPr lang="es-ES" sz="2100" dirty="0" smtClean="0">
                <a:solidFill>
                  <a:srgbClr val="202124"/>
                </a:solidFill>
                <a:latin typeface="inherit"/>
              </a:rPr>
              <a:t> </a:t>
            </a:r>
            <a:r>
              <a:rPr lang="es-ES" sz="2100" dirty="0" err="1" smtClean="0">
                <a:solidFill>
                  <a:srgbClr val="202124"/>
                </a:solidFill>
                <a:latin typeface="inherit"/>
              </a:rPr>
              <a:t>development</a:t>
            </a:r>
            <a:r>
              <a:rPr lang="es-ES" sz="2100" dirty="0" smtClean="0">
                <a:solidFill>
                  <a:srgbClr val="202124"/>
                </a:solidFill>
                <a:latin typeface="inherit"/>
              </a:rPr>
              <a:t> of </a:t>
            </a:r>
            <a:r>
              <a:rPr lang="es-ES" sz="2100" dirty="0" err="1" smtClean="0">
                <a:solidFill>
                  <a:srgbClr val="202124"/>
                </a:solidFill>
                <a:latin typeface="inherit"/>
              </a:rPr>
              <a:t>the</a:t>
            </a:r>
            <a:r>
              <a:rPr lang="es-ES" sz="2100" dirty="0" smtClean="0">
                <a:solidFill>
                  <a:srgbClr val="202124"/>
                </a:solidFill>
                <a:latin typeface="inherit"/>
              </a:rPr>
              <a:t> </a:t>
            </a:r>
            <a:r>
              <a:rPr lang="es-ES" sz="2100" dirty="0" err="1" smtClean="0">
                <a:solidFill>
                  <a:srgbClr val="202124"/>
                </a:solidFill>
                <a:latin typeface="inherit"/>
              </a:rPr>
              <a:t>activity</a:t>
            </a:r>
            <a:r>
              <a:rPr lang="es-ES" sz="2100" dirty="0" smtClean="0">
                <a:solidFill>
                  <a:srgbClr val="202124"/>
                </a:solidFill>
                <a:latin typeface="inherit"/>
              </a:rPr>
              <a:t>.</a:t>
            </a:r>
            <a:endParaRPr lang="es-ES" sz="2100" dirty="0">
              <a:solidFill>
                <a:srgbClr val="202124"/>
              </a:solidFill>
              <a:latin typeface="inherit"/>
            </a:endParaRPr>
          </a:p>
        </p:txBody>
      </p:sp>
      <p:sp>
        <p:nvSpPr>
          <p:cNvPr id="9" name="Marcador de texto 2"/>
          <p:cNvSpPr txBox="1">
            <a:spLocks/>
          </p:cNvSpPr>
          <p:nvPr/>
        </p:nvSpPr>
        <p:spPr>
          <a:xfrm>
            <a:off x="5875696" y="1825625"/>
            <a:ext cx="5799221" cy="435133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457200" lvl="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1pPr>
            <a:lvl2pPr marL="914400" lvl="1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2pPr>
            <a:lvl3pPr marL="1371600" lvl="2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3pPr>
            <a:lvl4pPr marL="1828800" lvl="3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4pPr>
            <a:lvl5pPr marL="2286000" lvl="4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5pPr>
            <a:lvl6pPr marL="2743200" lvl="5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800" dirty="0" err="1"/>
              <a:t>What</a:t>
            </a:r>
            <a:r>
              <a:rPr lang="es-ES" sz="2800" dirty="0"/>
              <a:t> </a:t>
            </a:r>
            <a:r>
              <a:rPr lang="es-ES" sz="2800" dirty="0" err="1"/>
              <a:t>we</a:t>
            </a:r>
            <a:r>
              <a:rPr lang="es-ES" sz="2800" dirty="0"/>
              <a:t> can </a:t>
            </a:r>
            <a:r>
              <a:rPr lang="es-ES" sz="2800" dirty="0" err="1" smtClean="0"/>
              <a:t>improve</a:t>
            </a:r>
            <a:endParaRPr lang="es-ES" sz="2800" dirty="0" smtClean="0"/>
          </a:p>
          <a:p>
            <a:r>
              <a:rPr lang="es-ES" sz="2100" dirty="0" err="1" smtClean="0">
                <a:solidFill>
                  <a:srgbClr val="202124"/>
                </a:solidFill>
                <a:latin typeface="inherit"/>
              </a:rPr>
              <a:t>After</a:t>
            </a:r>
            <a:r>
              <a:rPr lang="es-ES" sz="2100" dirty="0" smtClean="0">
                <a:solidFill>
                  <a:srgbClr val="202124"/>
                </a:solidFill>
                <a:latin typeface="inherit"/>
              </a:rPr>
              <a:t> </a:t>
            </a:r>
            <a:r>
              <a:rPr lang="es-ES" sz="2100" dirty="0" err="1" smtClean="0">
                <a:solidFill>
                  <a:srgbClr val="202124"/>
                </a:solidFill>
                <a:latin typeface="inherit"/>
              </a:rPr>
              <a:t>this</a:t>
            </a:r>
            <a:r>
              <a:rPr lang="es-ES" sz="2100" dirty="0" smtClean="0">
                <a:solidFill>
                  <a:srgbClr val="202124"/>
                </a:solidFill>
                <a:latin typeface="inherit"/>
              </a:rPr>
              <a:t> </a:t>
            </a:r>
            <a:r>
              <a:rPr lang="es-ES" sz="2100" dirty="0" err="1" smtClean="0">
                <a:solidFill>
                  <a:srgbClr val="202124"/>
                </a:solidFill>
                <a:latin typeface="inherit"/>
              </a:rPr>
              <a:t>pilot</a:t>
            </a:r>
            <a:r>
              <a:rPr lang="es-ES" sz="2100" dirty="0" smtClean="0">
                <a:solidFill>
                  <a:srgbClr val="202124"/>
                </a:solidFill>
                <a:latin typeface="inherit"/>
              </a:rPr>
              <a:t> </a:t>
            </a:r>
            <a:r>
              <a:rPr lang="es-ES" sz="2100" dirty="0" err="1" smtClean="0">
                <a:solidFill>
                  <a:srgbClr val="202124"/>
                </a:solidFill>
                <a:latin typeface="inherit"/>
              </a:rPr>
              <a:t>experience</a:t>
            </a:r>
            <a:r>
              <a:rPr lang="es-ES" sz="2100" dirty="0" smtClean="0">
                <a:solidFill>
                  <a:srgbClr val="202124"/>
                </a:solidFill>
                <a:latin typeface="inherit"/>
              </a:rPr>
              <a:t>, </a:t>
            </a:r>
            <a:r>
              <a:rPr lang="es-ES" altLang="es-ES" sz="2100" dirty="0" err="1" smtClean="0">
                <a:solidFill>
                  <a:srgbClr val="202124"/>
                </a:solidFill>
                <a:latin typeface="inherit"/>
              </a:rPr>
              <a:t>the</a:t>
            </a:r>
            <a:r>
              <a:rPr lang="es-ES" altLang="es-ES" sz="2100" dirty="0" smtClean="0">
                <a:solidFill>
                  <a:srgbClr val="202124"/>
                </a:solidFill>
                <a:latin typeface="inherit"/>
              </a:rPr>
              <a:t> </a:t>
            </a:r>
            <a:r>
              <a:rPr lang="es-ES" altLang="es-ES" sz="2100" dirty="0" err="1" smtClean="0">
                <a:solidFill>
                  <a:srgbClr val="202124"/>
                </a:solidFill>
                <a:latin typeface="inherit"/>
              </a:rPr>
              <a:t>activity</a:t>
            </a:r>
            <a:r>
              <a:rPr lang="es-ES" altLang="es-ES" sz="2100" dirty="0" smtClean="0">
                <a:solidFill>
                  <a:srgbClr val="202124"/>
                </a:solidFill>
                <a:latin typeface="inherit"/>
              </a:rPr>
              <a:t> </a:t>
            </a:r>
            <a:r>
              <a:rPr lang="es-ES" altLang="es-ES" sz="2100" dirty="0" err="1" smtClean="0">
                <a:solidFill>
                  <a:srgbClr val="202124"/>
                </a:solidFill>
                <a:latin typeface="inherit"/>
              </a:rPr>
              <a:t>team</a:t>
            </a:r>
            <a:r>
              <a:rPr lang="es-ES" altLang="es-ES" sz="2100" dirty="0" smtClean="0">
                <a:solidFill>
                  <a:srgbClr val="202124"/>
                </a:solidFill>
                <a:latin typeface="inherit"/>
              </a:rPr>
              <a:t> </a:t>
            </a:r>
            <a:r>
              <a:rPr lang="es-ES" altLang="es-ES" sz="2100" dirty="0" err="1" smtClean="0">
                <a:solidFill>
                  <a:srgbClr val="202124"/>
                </a:solidFill>
                <a:latin typeface="inherit"/>
              </a:rPr>
              <a:t>will</a:t>
            </a:r>
            <a:r>
              <a:rPr lang="es-ES" altLang="es-ES" sz="2100" dirty="0" smtClean="0">
                <a:solidFill>
                  <a:srgbClr val="202124"/>
                </a:solidFill>
                <a:latin typeface="inherit"/>
              </a:rPr>
              <a:t> </a:t>
            </a:r>
            <a:r>
              <a:rPr lang="es-ES" altLang="es-ES" sz="2100" dirty="0" err="1" smtClean="0">
                <a:solidFill>
                  <a:srgbClr val="202124"/>
                </a:solidFill>
                <a:latin typeface="inherit"/>
              </a:rPr>
              <a:t>assess</a:t>
            </a:r>
            <a:r>
              <a:rPr lang="en-US" altLang="es-ES" sz="2100" dirty="0" smtClean="0">
                <a:solidFill>
                  <a:srgbClr val="202124"/>
                </a:solidFill>
                <a:latin typeface="inherit"/>
              </a:rPr>
              <a:t> </a:t>
            </a:r>
            <a:r>
              <a:rPr lang="en-US" altLang="es-ES" sz="2100" dirty="0">
                <a:solidFill>
                  <a:srgbClr val="202124"/>
                </a:solidFill>
                <a:latin typeface="inherit"/>
              </a:rPr>
              <a:t>its extension to other </a:t>
            </a:r>
            <a:r>
              <a:rPr lang="en-US" altLang="es-ES" sz="2100" dirty="0" smtClean="0">
                <a:solidFill>
                  <a:srgbClr val="202124"/>
                </a:solidFill>
                <a:latin typeface="inherit"/>
              </a:rPr>
              <a:t>universities.</a:t>
            </a:r>
          </a:p>
          <a:p>
            <a:r>
              <a:rPr lang="en-US" altLang="es-ES" sz="2100" dirty="0" smtClean="0">
                <a:solidFill>
                  <a:srgbClr val="202124"/>
                </a:solidFill>
                <a:latin typeface="inherit"/>
              </a:rPr>
              <a:t>As this activity is being developed under the frame of First Joint Call EELISA for inter-institutional activities</a:t>
            </a:r>
            <a:r>
              <a:rPr lang="en-US" altLang="es-ES" sz="2100" dirty="0">
                <a:solidFill>
                  <a:srgbClr val="202124"/>
                </a:solidFill>
                <a:latin typeface="inherit"/>
              </a:rPr>
              <a:t>, it would be useful to improve the allocation of economic resources and their management</a:t>
            </a:r>
            <a:endParaRPr lang="es-ES" altLang="es-ES" sz="1800" dirty="0" smtClean="0">
              <a:latin typeface="Arial" panose="020B0604020202020204" pitchFamily="34" charset="0"/>
            </a:endParaRPr>
          </a:p>
          <a:p>
            <a:pPr marL="114300" indent="0">
              <a:buNone/>
            </a:pPr>
            <a:endParaRPr lang="es-ES" sz="2100" dirty="0">
              <a:solidFill>
                <a:srgbClr val="202124"/>
              </a:solidFill>
              <a:latin typeface="inherit"/>
            </a:endParaRPr>
          </a:p>
          <a:p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63085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Evidences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332706"/>
            <a:ext cx="10515600" cy="4351338"/>
          </a:xfrm>
        </p:spPr>
        <p:txBody>
          <a:bodyPr>
            <a:normAutofit fontScale="62500" lnSpcReduction="20000"/>
          </a:bodyPr>
          <a:lstStyle/>
          <a:p>
            <a:endParaRPr lang="es-ES" sz="2400" dirty="0"/>
          </a:p>
          <a:p>
            <a:r>
              <a:rPr lang="es-ES" sz="2400" dirty="0">
                <a:hlinkClick r:id="rId2"/>
              </a:rPr>
              <a:t>https://eelisa.eu/23-proposals-selected-under-the-first-eelisa-joint-call-for-inter-institutional-activities</a:t>
            </a:r>
            <a:r>
              <a:rPr lang="es-ES" sz="2400" dirty="0" smtClean="0">
                <a:hlinkClick r:id="rId2"/>
              </a:rPr>
              <a:t>/</a:t>
            </a:r>
            <a:endParaRPr lang="es-ES" sz="2400" dirty="0" smtClean="0"/>
          </a:p>
          <a:p>
            <a:endParaRPr lang="es-ES" sz="2400" dirty="0"/>
          </a:p>
          <a:p>
            <a:r>
              <a:rPr lang="es-ES" sz="2400" dirty="0">
                <a:hlinkClick r:id="rId3"/>
              </a:rPr>
              <a:t>https://community.eelisa.eu/activities/championship-against-disinformation</a:t>
            </a:r>
            <a:r>
              <a:rPr lang="es-ES" sz="2400" dirty="0" smtClean="0">
                <a:hlinkClick r:id="rId3"/>
              </a:rPr>
              <a:t>/</a:t>
            </a:r>
            <a:endParaRPr lang="es-ES" sz="2400" dirty="0" smtClean="0"/>
          </a:p>
          <a:p>
            <a:endParaRPr lang="es-ES" sz="2400" dirty="0"/>
          </a:p>
          <a:p>
            <a:r>
              <a:rPr lang="es-ES" sz="2400" dirty="0">
                <a:hlinkClick r:id="rId4"/>
              </a:rPr>
              <a:t>https://</a:t>
            </a:r>
            <a:r>
              <a:rPr lang="es-ES" sz="2400" dirty="0" smtClean="0">
                <a:hlinkClick r:id="rId4"/>
              </a:rPr>
              <a:t>ecoledesponts.fr/en/eelisa-european-university?tab=testimonies</a:t>
            </a:r>
            <a:endParaRPr lang="es-ES" sz="2400" dirty="0" smtClean="0"/>
          </a:p>
          <a:p>
            <a:pPr marL="114300" indent="0">
              <a:buNone/>
            </a:pPr>
            <a:endParaRPr lang="es-ES" sz="2400" dirty="0"/>
          </a:p>
          <a:p>
            <a:r>
              <a:rPr lang="es-ES" sz="2400" dirty="0">
                <a:hlinkClick r:id="rId5"/>
              </a:rPr>
              <a:t>https://blogs.upm.es/sseries-eelisa/resultados-de-la-first-eelisa-joint-call-2</a:t>
            </a:r>
            <a:r>
              <a:rPr lang="es-ES" sz="2400" dirty="0" smtClean="0">
                <a:hlinkClick r:id="rId5"/>
              </a:rPr>
              <a:t>/</a:t>
            </a:r>
            <a:endParaRPr lang="es-ES" sz="2400" dirty="0" smtClean="0"/>
          </a:p>
          <a:p>
            <a:pPr marL="114300" indent="0">
              <a:buNone/>
            </a:pPr>
            <a:endParaRPr lang="es-ES" sz="2400" dirty="0"/>
          </a:p>
          <a:p>
            <a:r>
              <a:rPr lang="es-ES" sz="2400" dirty="0">
                <a:hlinkClick r:id="rId6"/>
              </a:rPr>
              <a:t>https://blogs.upm.es/sseries-eelisa/are-you-a-well-informed-person</a:t>
            </a:r>
            <a:r>
              <a:rPr lang="es-ES" sz="2400" dirty="0" smtClean="0">
                <a:hlinkClick r:id="rId6"/>
              </a:rPr>
              <a:t>/</a:t>
            </a:r>
            <a:endParaRPr lang="es-ES" sz="2400" dirty="0" smtClean="0"/>
          </a:p>
          <a:p>
            <a:endParaRPr lang="es-ES" sz="2400" dirty="0"/>
          </a:p>
          <a:p>
            <a:r>
              <a:rPr lang="es-ES" sz="2400" dirty="0">
                <a:hlinkClick r:id="rId7"/>
              </a:rPr>
              <a:t>https://matematicas.epes.upm.es/</a:t>
            </a:r>
            <a:endParaRPr lang="es-ES" sz="2400" dirty="0"/>
          </a:p>
          <a:p>
            <a:endParaRPr lang="es-ES" sz="2400" dirty="0" smtClean="0"/>
          </a:p>
          <a:p>
            <a:r>
              <a:rPr lang="es-ES" sz="2400" dirty="0">
                <a:hlinkClick r:id="rId8"/>
              </a:rPr>
              <a:t>https://</a:t>
            </a:r>
            <a:r>
              <a:rPr lang="es-ES" sz="2400" dirty="0" smtClean="0">
                <a:hlinkClick r:id="rId8"/>
              </a:rPr>
              <a:t>short.upm.es/ibz0n</a:t>
            </a:r>
            <a:endParaRPr lang="es-ES" sz="2400" dirty="0" smtClean="0"/>
          </a:p>
          <a:p>
            <a:endParaRPr lang="es-ES" sz="2400" dirty="0" smtClean="0"/>
          </a:p>
          <a:p>
            <a:pPr marL="114300" indent="0">
              <a:buNone/>
            </a:pPr>
            <a:endParaRPr lang="es-ES" sz="2400" dirty="0" smtClean="0"/>
          </a:p>
          <a:p>
            <a:pPr marL="114300" indent="0">
              <a:buNone/>
            </a:pPr>
            <a:endParaRPr lang="es-ES" sz="2400" dirty="0" smtClean="0"/>
          </a:p>
          <a:p>
            <a:endParaRPr lang="es-ES" sz="2400" dirty="0" smtClean="0"/>
          </a:p>
          <a:p>
            <a:endParaRPr lang="es-ES" sz="2400" dirty="0" smtClean="0"/>
          </a:p>
          <a:p>
            <a:endParaRPr lang="es-ES" sz="2400" dirty="0" smtClean="0"/>
          </a:p>
          <a:p>
            <a:endParaRPr lang="es-ES" sz="2400" dirty="0" smtClean="0"/>
          </a:p>
          <a:p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85487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Evidences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332706"/>
            <a:ext cx="10515600" cy="4351338"/>
          </a:xfrm>
        </p:spPr>
        <p:txBody>
          <a:bodyPr>
            <a:normAutofit/>
          </a:bodyPr>
          <a:lstStyle/>
          <a:p>
            <a:endParaRPr lang="es-ES" sz="2400" dirty="0"/>
          </a:p>
          <a:p>
            <a:pPr marL="114300" indent="0">
              <a:buNone/>
            </a:pPr>
            <a:endParaRPr lang="es-ES" sz="2400" dirty="0" smtClean="0"/>
          </a:p>
          <a:p>
            <a:pPr marL="114300" indent="0">
              <a:buNone/>
            </a:pPr>
            <a:endParaRPr lang="es-ES" sz="2400" dirty="0" smtClean="0"/>
          </a:p>
          <a:p>
            <a:pPr marL="114300" indent="0">
              <a:buNone/>
            </a:pPr>
            <a:endParaRPr lang="es-ES" sz="2400" dirty="0" smtClean="0"/>
          </a:p>
          <a:p>
            <a:endParaRPr lang="es-ES" sz="2400" dirty="0" smtClean="0"/>
          </a:p>
          <a:p>
            <a:endParaRPr lang="es-ES" sz="2400" dirty="0" smtClean="0"/>
          </a:p>
          <a:p>
            <a:endParaRPr lang="es-ES" sz="2400" dirty="0" smtClean="0"/>
          </a:p>
          <a:p>
            <a:endParaRPr lang="es-ES" sz="2400" dirty="0" smtClean="0"/>
          </a:p>
          <a:p>
            <a:endParaRPr lang="es-ES" sz="2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700" y="883480"/>
            <a:ext cx="2905439" cy="516522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595" y="883480"/>
            <a:ext cx="3639670" cy="516522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3471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Evidences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332706"/>
            <a:ext cx="10515600" cy="4351338"/>
          </a:xfrm>
        </p:spPr>
        <p:txBody>
          <a:bodyPr>
            <a:normAutofit/>
          </a:bodyPr>
          <a:lstStyle/>
          <a:p>
            <a:endParaRPr lang="es-ES" sz="2400" dirty="0"/>
          </a:p>
          <a:p>
            <a:pPr marL="114300" indent="0">
              <a:buNone/>
            </a:pPr>
            <a:endParaRPr lang="es-ES" sz="2400" dirty="0" smtClean="0"/>
          </a:p>
          <a:p>
            <a:pPr marL="114300" indent="0">
              <a:buNone/>
            </a:pPr>
            <a:endParaRPr lang="es-ES" sz="2400" dirty="0" smtClean="0"/>
          </a:p>
          <a:p>
            <a:pPr marL="114300" indent="0">
              <a:buNone/>
            </a:pPr>
            <a:endParaRPr lang="es-ES" sz="2400" dirty="0" smtClean="0"/>
          </a:p>
          <a:p>
            <a:endParaRPr lang="es-ES" sz="2400" dirty="0" smtClean="0"/>
          </a:p>
          <a:p>
            <a:endParaRPr lang="es-ES" sz="2400" dirty="0" smtClean="0"/>
          </a:p>
          <a:p>
            <a:endParaRPr lang="es-ES" sz="2400" dirty="0" smtClean="0"/>
          </a:p>
          <a:p>
            <a:endParaRPr lang="es-ES" sz="2400" dirty="0" smtClean="0"/>
          </a:p>
          <a:p>
            <a:endParaRPr lang="es-ES" sz="24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542" y="1332706"/>
            <a:ext cx="3904793" cy="552529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335" y="1332706"/>
            <a:ext cx="3906575" cy="552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001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Evidences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332706"/>
            <a:ext cx="10515600" cy="4351338"/>
          </a:xfrm>
        </p:spPr>
        <p:txBody>
          <a:bodyPr>
            <a:normAutofit/>
          </a:bodyPr>
          <a:lstStyle/>
          <a:p>
            <a:endParaRPr lang="es-ES" sz="2400" dirty="0"/>
          </a:p>
          <a:p>
            <a:pPr marL="114300" indent="0">
              <a:buNone/>
            </a:pPr>
            <a:endParaRPr lang="es-ES" sz="2400" dirty="0" smtClean="0"/>
          </a:p>
          <a:p>
            <a:pPr marL="114300" indent="0">
              <a:buNone/>
            </a:pPr>
            <a:endParaRPr lang="es-ES" sz="2400" dirty="0" smtClean="0"/>
          </a:p>
          <a:p>
            <a:pPr marL="114300" indent="0">
              <a:buNone/>
            </a:pPr>
            <a:endParaRPr lang="es-ES" sz="2400" dirty="0" smtClean="0"/>
          </a:p>
          <a:p>
            <a:endParaRPr lang="es-ES" sz="2400" dirty="0" smtClean="0"/>
          </a:p>
          <a:p>
            <a:endParaRPr lang="es-ES" sz="2400" dirty="0" smtClean="0"/>
          </a:p>
          <a:p>
            <a:endParaRPr lang="es-ES" sz="2400" dirty="0" smtClean="0"/>
          </a:p>
          <a:p>
            <a:endParaRPr lang="es-ES" sz="2400" dirty="0" smtClean="0"/>
          </a:p>
          <a:p>
            <a:endParaRPr lang="es-ES" sz="2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296" y="1332706"/>
            <a:ext cx="3904793" cy="552529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788" y="1332706"/>
            <a:ext cx="3904793" cy="552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961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633" y="1050293"/>
            <a:ext cx="4103453" cy="580770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Evidences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332706"/>
            <a:ext cx="10515600" cy="4351338"/>
          </a:xfrm>
        </p:spPr>
        <p:txBody>
          <a:bodyPr>
            <a:normAutofit/>
          </a:bodyPr>
          <a:lstStyle/>
          <a:p>
            <a:endParaRPr lang="es-ES" sz="2400" dirty="0"/>
          </a:p>
          <a:p>
            <a:pPr marL="114300" indent="0">
              <a:buNone/>
            </a:pPr>
            <a:endParaRPr lang="es-ES" sz="2400" dirty="0" smtClean="0"/>
          </a:p>
          <a:p>
            <a:pPr marL="114300" indent="0">
              <a:buNone/>
            </a:pPr>
            <a:endParaRPr lang="es-ES" sz="2400" dirty="0" smtClean="0"/>
          </a:p>
          <a:p>
            <a:pPr marL="114300" indent="0">
              <a:buNone/>
            </a:pPr>
            <a:endParaRPr lang="es-ES" sz="2400" dirty="0" smtClean="0"/>
          </a:p>
          <a:p>
            <a:endParaRPr lang="es-ES" sz="2400" dirty="0" smtClean="0"/>
          </a:p>
          <a:p>
            <a:endParaRPr lang="es-ES" sz="2400" dirty="0" smtClean="0"/>
          </a:p>
          <a:p>
            <a:endParaRPr lang="es-ES" sz="2400" dirty="0" smtClean="0"/>
          </a:p>
          <a:p>
            <a:endParaRPr lang="es-ES" sz="2400" dirty="0" smtClean="0"/>
          </a:p>
          <a:p>
            <a:endParaRPr lang="es-ES" sz="24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625" y="1219201"/>
            <a:ext cx="3985008" cy="563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40201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EELISA.pptx" id="{9745D8B4-5264-48AC-A82C-F056048A751B}" vid="{9CCB299F-DEB1-42FD-8631-8D755C629350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B92C039CFBB2249B217492598E5BE11" ma:contentTypeVersion="34" ma:contentTypeDescription="Crear nuevo documento." ma:contentTypeScope="" ma:versionID="bcca1906babfa9d3c8d1106c4f6b8172">
  <xsd:schema xmlns:xsd="http://www.w3.org/2001/XMLSchema" xmlns:xs="http://www.w3.org/2001/XMLSchema" xmlns:p="http://schemas.microsoft.com/office/2006/metadata/properties" xmlns:ns3="55a32cf4-c6f7-4b7e-b4ea-547c22e252f1" xmlns:ns4="f6ad4708-cd8a-45fe-98bf-2842077436f6" targetNamespace="http://schemas.microsoft.com/office/2006/metadata/properties" ma:root="true" ma:fieldsID="7e0ef5444d3eb3c4564ada639dcd4296" ns3:_="" ns4:_="">
    <xsd:import namespace="55a32cf4-c6f7-4b7e-b4ea-547c22e252f1"/>
    <xsd:import namespace="f6ad4708-cd8a-45fe-98bf-2842077436f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NotebookType" minOccurs="0"/>
                <xsd:element ref="ns4:FolderType" minOccurs="0"/>
                <xsd:element ref="ns4:CultureName" minOccurs="0"/>
                <xsd:element ref="ns4:AppVersion" minOccurs="0"/>
                <xsd:element ref="ns4:TeamsChannelId" minOccurs="0"/>
                <xsd:element ref="ns4:Owner" minOccurs="0"/>
                <xsd:element ref="ns4:Math_Settings" minOccurs="0"/>
                <xsd:element ref="ns4:DefaultSectionNames" minOccurs="0"/>
                <xsd:element ref="ns4:Templates" minOccurs="0"/>
                <xsd:element ref="ns4:Leaders" minOccurs="0"/>
                <xsd:element ref="ns4:Members" minOccurs="0"/>
                <xsd:element ref="ns4:Member_Groups" minOccurs="0"/>
                <xsd:element ref="ns4:Distribution_Groups" minOccurs="0"/>
                <xsd:element ref="ns4:LMS_Mappings" minOccurs="0"/>
                <xsd:element ref="ns4:Invited_Leaders" minOccurs="0"/>
                <xsd:element ref="ns4:Invited_Members" minOccurs="0"/>
                <xsd:element ref="ns4:Self_Registration_Enabled" minOccurs="0"/>
                <xsd:element ref="ns4:Has_Leaders_Only_SectionGroup" minOccurs="0"/>
                <xsd:element ref="ns4:Is_Collaboration_Space_Locked" minOccurs="0"/>
                <xsd:element ref="ns4:IsNotebookLocked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a32cf4-c6f7-4b7e-b4ea-547c22e252f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ad4708-cd8a-45fe-98bf-2842077436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NotebookType" ma:index="19" nillable="true" ma:displayName="Notebook Type" ma:internalName="NotebookType">
      <xsd:simpleType>
        <xsd:restriction base="dms:Text"/>
      </xsd:simpleType>
    </xsd:element>
    <xsd:element name="FolderType" ma:index="20" nillable="true" ma:displayName="Folder Type" ma:internalName="FolderType">
      <xsd:simpleType>
        <xsd:restriction base="dms:Text"/>
      </xsd:simpleType>
    </xsd:element>
    <xsd:element name="CultureName" ma:index="21" nillable="true" ma:displayName="Culture Name" ma:internalName="CultureName">
      <xsd:simpleType>
        <xsd:restriction base="dms:Text"/>
      </xsd:simpleType>
    </xsd:element>
    <xsd:element name="AppVersion" ma:index="22" nillable="true" ma:displayName="App Version" ma:internalName="AppVersion">
      <xsd:simpleType>
        <xsd:restriction base="dms:Text"/>
      </xsd:simpleType>
    </xsd:element>
    <xsd:element name="TeamsChannelId" ma:index="23" nillable="true" ma:displayName="Teams Channel Id" ma:internalName="TeamsChannelId">
      <xsd:simpleType>
        <xsd:restriction base="dms:Text"/>
      </xsd:simpleType>
    </xsd:element>
    <xsd:element name="Owner" ma:index="24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25" nillable="true" ma:displayName="Math Settings" ma:internalName="Math_Settings">
      <xsd:simpleType>
        <xsd:restriction base="dms:Text"/>
      </xsd:simpleType>
    </xsd:element>
    <xsd:element name="DefaultSectionNames" ma:index="26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7" nillable="true" ma:displayName="Templates" ma:internalName="Templates">
      <xsd:simpleType>
        <xsd:restriction base="dms:Note">
          <xsd:maxLength value="255"/>
        </xsd:restriction>
      </xsd:simpleType>
    </xsd:element>
    <xsd:element name="Leaders" ma:index="28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29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30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31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2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Leaders" ma:index="33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34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Self_Registration_Enabled" ma:index="35" nillable="true" ma:displayName="Self Registration Enabled" ma:internalName="Self_Registration_Enabled">
      <xsd:simpleType>
        <xsd:restriction base="dms:Boolean"/>
      </xsd:simpleType>
    </xsd:element>
    <xsd:element name="Has_Leaders_Only_SectionGroup" ma:index="36" nillable="true" ma:displayName="Has Leaders Only SectionGroup" ma:internalName="Has_Leaders_Only_SectionGroup">
      <xsd:simpleType>
        <xsd:restriction base="dms:Boolean"/>
      </xsd:simpleType>
    </xsd:element>
    <xsd:element name="Is_Collaboration_Space_Locked" ma:index="37" nillable="true" ma:displayName="Is Collaboration Space Locked" ma:internalName="Is_Collaboration_Space_Locked">
      <xsd:simpleType>
        <xsd:restriction base="dms:Boolean"/>
      </xsd:simpleType>
    </xsd:element>
    <xsd:element name="IsNotebookLocked" ma:index="38" nillable="true" ma:displayName="Is Notebook Locked" ma:internalName="IsNotebookLocked">
      <xsd:simpleType>
        <xsd:restriction base="dms:Boolean"/>
      </xsd:simpleType>
    </xsd:element>
    <xsd:element name="MediaServiceAutoKeyPoints" ma:index="3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4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mbers xmlns="f6ad4708-cd8a-45fe-98bf-2842077436f6">
      <UserInfo>
        <DisplayName/>
        <AccountId xsi:nil="true"/>
        <AccountType/>
      </UserInfo>
    </Members>
    <Self_Registration_Enabled xmlns="f6ad4708-cd8a-45fe-98bf-2842077436f6" xsi:nil="true"/>
    <TeamsChannelId xmlns="f6ad4708-cd8a-45fe-98bf-2842077436f6" xsi:nil="true"/>
    <IsNotebookLocked xmlns="f6ad4708-cd8a-45fe-98bf-2842077436f6" xsi:nil="true"/>
    <FolderType xmlns="f6ad4708-cd8a-45fe-98bf-2842077436f6" xsi:nil="true"/>
    <Distribution_Groups xmlns="f6ad4708-cd8a-45fe-98bf-2842077436f6" xsi:nil="true"/>
    <Invited_Leaders xmlns="f6ad4708-cd8a-45fe-98bf-2842077436f6" xsi:nil="true"/>
    <Has_Leaders_Only_SectionGroup xmlns="f6ad4708-cd8a-45fe-98bf-2842077436f6" xsi:nil="true"/>
    <NotebookType xmlns="f6ad4708-cd8a-45fe-98bf-2842077436f6" xsi:nil="true"/>
    <Leaders xmlns="f6ad4708-cd8a-45fe-98bf-2842077436f6">
      <UserInfo>
        <DisplayName/>
        <AccountId xsi:nil="true"/>
        <AccountType/>
      </UserInfo>
    </Leaders>
    <LMS_Mappings xmlns="f6ad4708-cd8a-45fe-98bf-2842077436f6" xsi:nil="true"/>
    <Invited_Members xmlns="f6ad4708-cd8a-45fe-98bf-2842077436f6" xsi:nil="true"/>
    <Member_Groups xmlns="f6ad4708-cd8a-45fe-98bf-2842077436f6">
      <UserInfo>
        <DisplayName/>
        <AccountId xsi:nil="true"/>
        <AccountType/>
      </UserInfo>
    </Member_Groups>
    <CultureName xmlns="f6ad4708-cd8a-45fe-98bf-2842077436f6" xsi:nil="true"/>
    <Owner xmlns="f6ad4708-cd8a-45fe-98bf-2842077436f6">
      <UserInfo>
        <DisplayName/>
        <AccountId xsi:nil="true"/>
        <AccountType/>
      </UserInfo>
    </Owner>
    <AppVersion xmlns="f6ad4708-cd8a-45fe-98bf-2842077436f6" xsi:nil="true"/>
    <DefaultSectionNames xmlns="f6ad4708-cd8a-45fe-98bf-2842077436f6" xsi:nil="true"/>
    <Is_Collaboration_Space_Locked xmlns="f6ad4708-cd8a-45fe-98bf-2842077436f6" xsi:nil="true"/>
    <Math_Settings xmlns="f6ad4708-cd8a-45fe-98bf-2842077436f6" xsi:nil="true"/>
    <Templates xmlns="f6ad4708-cd8a-45fe-98bf-2842077436f6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0D6192E-C777-4800-A240-7012773FC5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5a32cf4-c6f7-4b7e-b4ea-547c22e252f1"/>
    <ds:schemaRef ds:uri="f6ad4708-cd8a-45fe-98bf-2842077436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68DF49B-7B0B-440A-A81F-79592E34F7D4}">
  <ds:schemaRefs>
    <ds:schemaRef ds:uri="f6ad4708-cd8a-45fe-98bf-2842077436f6"/>
    <ds:schemaRef ds:uri="http://schemas.microsoft.com/office/infopath/2007/PartnerControls"/>
    <ds:schemaRef ds:uri="http://purl.org/dc/elements/1.1/"/>
    <ds:schemaRef ds:uri="http://purl.org/dc/terms/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55a32cf4-c6f7-4b7e-b4ea-547c22e252f1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4D7682E-794D-4A8A-8000-6B00414A378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 EELISA_plantillas</Template>
  <TotalTime>769</TotalTime>
  <Words>481</Words>
  <Application>Microsoft Office PowerPoint</Application>
  <PresentationFormat>Panorámica</PresentationFormat>
  <Paragraphs>113</Paragraphs>
  <Slides>13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1" baseType="lpstr">
      <vt:lpstr>Arial</vt:lpstr>
      <vt:lpstr>Calibri</vt:lpstr>
      <vt:lpstr>Eelisa</vt:lpstr>
      <vt:lpstr>inherit</vt:lpstr>
      <vt:lpstr>Reboto</vt:lpstr>
      <vt:lpstr>Roboto</vt:lpstr>
      <vt:lpstr>Roboto Condensed Light</vt:lpstr>
      <vt:lpstr>Tema de Office</vt:lpstr>
      <vt:lpstr>EELISA ACTIVITY</vt:lpstr>
      <vt:lpstr>Description of the activity</vt:lpstr>
      <vt:lpstr>Results</vt:lpstr>
      <vt:lpstr>Lessons learned</vt:lpstr>
      <vt:lpstr>Evidences</vt:lpstr>
      <vt:lpstr>Evidences</vt:lpstr>
      <vt:lpstr>Evidences</vt:lpstr>
      <vt:lpstr>Evidences</vt:lpstr>
      <vt:lpstr>Evidences</vt:lpstr>
      <vt:lpstr>Evidences</vt:lpstr>
      <vt:lpstr>Evidences</vt:lpstr>
      <vt:lpstr>Disclaimer</vt:lpstr>
      <vt:lpstr>Presentación de PowerPoint</vt:lpstr>
    </vt:vector>
  </TitlesOfParts>
  <Company>Universidad Politecnica de Madrid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Prestamo</dc:creator>
  <cp:lastModifiedBy>MARIA JESUS VAZQUEZ GALLO</cp:lastModifiedBy>
  <cp:revision>66</cp:revision>
  <dcterms:created xsi:type="dcterms:W3CDTF">2021-05-19T08:40:13Z</dcterms:created>
  <dcterms:modified xsi:type="dcterms:W3CDTF">2022-12-17T18:15:46Z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0x0101005B92C039CFBB2249B217492598E5BE11</vt:lpwstr>
  </property>
  <property fmtid="{D5CDD505-2E9C-101B-9397-08002B2CF9AE}" pid="3" name="MediaServiceImageTags">
    <vt:lpwstr/>
  </property>
</Properties>
</file>