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77" r:id="rId5"/>
    <p:sldId id="280" r:id="rId6"/>
    <p:sldId id="283" r:id="rId7"/>
    <p:sldId id="281" r:id="rId8"/>
    <p:sldId id="282" r:id="rId9"/>
    <p:sldId id="284" r:id="rId10"/>
    <p:sldId id="2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C2BE8-028E-4CA1-B771-222750FFD0FE}" type="datetimeFigureOut">
              <a:rPr lang="es-ES" smtClean="0"/>
              <a:t>16/12/2022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38157-0649-497B-988A-0F33430B95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846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925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70782EA-B534-4ED2-8477-AAE4E8A3FD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FF0E107-DA5C-4E70-8409-38805247A1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Título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FA7A37-C3CC-4B45-B357-FBADC43C72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Subtítulo</a:t>
            </a:r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6FD7FB-3AB1-410E-9FAA-65047C2D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93180"/>
            <a:ext cx="614680" cy="365125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070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2AA9760B-9468-4D31-8EB3-A79C2AFE7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7275" y="365125"/>
            <a:ext cx="9732963" cy="1068388"/>
          </a:xfrm>
        </p:spPr>
        <p:txBody>
          <a:bodyPr/>
          <a:lstStyle>
            <a:lvl1pPr marL="0" indent="0" algn="ctr">
              <a:buNone/>
              <a:defRPr sz="5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B91AFA67-A7DE-47A4-8223-4BF700092C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4313" y="2119835"/>
            <a:ext cx="3299044" cy="1396421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9072A3D-529C-4DD5-815F-7FCD10FD9E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9579" y="1965436"/>
            <a:ext cx="2792841" cy="1867713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79CAC00E-8D0E-48D9-A917-404892547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16547" y="1965435"/>
            <a:ext cx="3264134" cy="1396421"/>
          </a:xfrm>
          <a:prstGeom prst="rect">
            <a:avLst/>
          </a:prstGeom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4B5F6048-73F5-4A1E-A569-77F442F051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98462" y="4046743"/>
            <a:ext cx="2792841" cy="1867713"/>
          </a:xfrm>
          <a:prstGeom prst="rect">
            <a:avLst/>
          </a:prstGeom>
        </p:spPr>
      </p:pic>
      <p:pic>
        <p:nvPicPr>
          <p:cNvPr id="15" name="Picture 23">
            <a:extLst>
              <a:ext uri="{FF2B5EF4-FFF2-40B4-BE49-F238E27FC236}">
                <a16:creationId xmlns:a16="http://schemas.microsoft.com/office/drawing/2014/main" id="{5D2CD3B4-8F35-48D2-A983-1FC76CA90EF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699579" y="4046743"/>
            <a:ext cx="2792841" cy="1867713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7B2E5E71-5FD4-4D53-9551-B0BCA3681C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959447" y="4389642"/>
            <a:ext cx="2792842" cy="1396421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AF4E8179-C61A-43E7-BFB8-AA71A72CE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98613" y="227584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8" name="Marcador de texto 16">
            <a:extLst>
              <a:ext uri="{FF2B5EF4-FFF2-40B4-BE49-F238E27FC236}">
                <a16:creationId xmlns:a16="http://schemas.microsoft.com/office/drawing/2014/main" id="{A6FC0F51-46F1-4318-89A3-0F0E799DA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12101" y="2107668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9" name="Marcador de texto 16">
            <a:extLst>
              <a:ext uri="{FF2B5EF4-FFF2-40B4-BE49-F238E27FC236}">
                <a16:creationId xmlns:a16="http://schemas.microsoft.com/office/drawing/2014/main" id="{F41BD7D5-B216-4A81-B9F8-15B4C2F665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96270" y="2087065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20" name="Marcador de texto 16">
            <a:extLst>
              <a:ext uri="{FF2B5EF4-FFF2-40B4-BE49-F238E27FC236}">
                <a16:creationId xmlns:a16="http://schemas.microsoft.com/office/drawing/2014/main" id="{80F4C487-A215-435A-B886-7C769D6877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105" y="4632903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21" name="Marcador de texto 16">
            <a:extLst>
              <a:ext uri="{FF2B5EF4-FFF2-40B4-BE49-F238E27FC236}">
                <a16:creationId xmlns:a16="http://schemas.microsoft.com/office/drawing/2014/main" id="{0BCF75C9-02C1-4A69-BC60-905EC2FE35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59786" y="4635966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22" name="Marcador de texto 16">
            <a:extLst>
              <a:ext uri="{FF2B5EF4-FFF2-40B4-BE49-F238E27FC236}">
                <a16:creationId xmlns:a16="http://schemas.microsoft.com/office/drawing/2014/main" id="{CE21216D-ACBE-4EF9-960E-55B878B28B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8427" y="4511272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84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Google Shape;328;p16">
            <a:extLst>
              <a:ext uri="{FF2B5EF4-FFF2-40B4-BE49-F238E27FC236}">
                <a16:creationId xmlns:a16="http://schemas.microsoft.com/office/drawing/2014/main" id="{24DF1F83-572C-4A7D-9CF1-4A2AA8C776B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3083" y="2507886"/>
            <a:ext cx="715107" cy="3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29;p16">
            <a:extLst>
              <a:ext uri="{FF2B5EF4-FFF2-40B4-BE49-F238E27FC236}">
                <a16:creationId xmlns:a16="http://schemas.microsoft.com/office/drawing/2014/main" id="{B3757EBC-0966-432F-8C38-10DD0B0DAAF7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462849" y="3993195"/>
            <a:ext cx="715107" cy="3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BFA1E6D-7EF4-41BA-B557-C78C0956FB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58189" y="2865440"/>
            <a:ext cx="2704659" cy="1127120"/>
          </a:xfrm>
        </p:spPr>
        <p:txBody>
          <a:bodyPr/>
          <a:lstStyle>
            <a:lvl3pPr marL="914400" indent="0">
              <a:buNone/>
              <a:defRPr sz="2800"/>
            </a:lvl3pPr>
          </a:lstStyle>
          <a:p>
            <a:pPr lvl="2"/>
            <a:r>
              <a:rPr lang="es-ES"/>
              <a:t>Texto</a:t>
            </a:r>
          </a:p>
        </p:txBody>
      </p:sp>
      <p:sp>
        <p:nvSpPr>
          <p:cNvPr id="16" name="Marcador de texto 14">
            <a:extLst>
              <a:ext uri="{FF2B5EF4-FFF2-40B4-BE49-F238E27FC236}">
                <a16:creationId xmlns:a16="http://schemas.microsoft.com/office/drawing/2014/main" id="{9BDAC8F2-3788-4707-A007-E7CA1B6BC3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7963" y="2142096"/>
            <a:ext cx="2705100" cy="417513"/>
          </a:xfrm>
        </p:spPr>
        <p:txBody>
          <a:bodyPr/>
          <a:lstStyle>
            <a:lvl1pPr marL="0" indent="0" algn="ctr">
              <a:buNone/>
              <a:defRPr>
                <a:latin typeface="Eelisa" pitchFamily="50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pic>
        <p:nvPicPr>
          <p:cNvPr id="22" name="Google Shape;328;p16">
            <a:extLst>
              <a:ext uri="{FF2B5EF4-FFF2-40B4-BE49-F238E27FC236}">
                <a16:creationId xmlns:a16="http://schemas.microsoft.com/office/drawing/2014/main" id="{5328C269-65CC-4DE1-88F0-A11B97834935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046" y="1167637"/>
            <a:ext cx="715107" cy="3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29;p16">
            <a:extLst>
              <a:ext uri="{FF2B5EF4-FFF2-40B4-BE49-F238E27FC236}">
                <a16:creationId xmlns:a16="http://schemas.microsoft.com/office/drawing/2014/main" id="{F001E898-375C-491D-B699-A97C336B95AC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433812" y="2652946"/>
            <a:ext cx="715107" cy="3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Marcador de texto 6">
            <a:extLst>
              <a:ext uri="{FF2B5EF4-FFF2-40B4-BE49-F238E27FC236}">
                <a16:creationId xmlns:a16="http://schemas.microsoft.com/office/drawing/2014/main" id="{8108AC90-3E1E-4BE3-8A6A-5884881B3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29152" y="1525191"/>
            <a:ext cx="2704659" cy="1127120"/>
          </a:xfrm>
        </p:spPr>
        <p:txBody>
          <a:bodyPr/>
          <a:lstStyle>
            <a:lvl3pPr marL="914400" indent="0">
              <a:buNone/>
              <a:defRPr sz="2800"/>
            </a:lvl3pPr>
          </a:lstStyle>
          <a:p>
            <a:pPr lvl="2"/>
            <a:r>
              <a:rPr lang="es-ES"/>
              <a:t>Texto</a:t>
            </a:r>
          </a:p>
        </p:txBody>
      </p:sp>
      <p:sp>
        <p:nvSpPr>
          <p:cNvPr id="25" name="Marcador de texto 14">
            <a:extLst>
              <a:ext uri="{FF2B5EF4-FFF2-40B4-BE49-F238E27FC236}">
                <a16:creationId xmlns:a16="http://schemas.microsoft.com/office/drawing/2014/main" id="{41D60D40-5EDA-4414-8BAF-4B006C2824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58926" y="801847"/>
            <a:ext cx="2705100" cy="417513"/>
          </a:xfrm>
        </p:spPr>
        <p:txBody>
          <a:bodyPr/>
          <a:lstStyle>
            <a:lvl1pPr marL="0" indent="0" algn="ctr">
              <a:buNone/>
              <a:defRPr>
                <a:latin typeface="Eelisa" pitchFamily="50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pic>
        <p:nvPicPr>
          <p:cNvPr id="26" name="Google Shape;328;p16">
            <a:extLst>
              <a:ext uri="{FF2B5EF4-FFF2-40B4-BE49-F238E27FC236}">
                <a16:creationId xmlns:a16="http://schemas.microsoft.com/office/drawing/2014/main" id="{C98D7047-F0E5-46AC-9D24-A804CFBE591B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6375" y="4241472"/>
            <a:ext cx="715107" cy="3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29;p16">
            <a:extLst>
              <a:ext uri="{FF2B5EF4-FFF2-40B4-BE49-F238E27FC236}">
                <a16:creationId xmlns:a16="http://schemas.microsoft.com/office/drawing/2014/main" id="{DEF5755B-C138-46E2-8FBC-8C4969891646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786141" y="5726781"/>
            <a:ext cx="715107" cy="3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Marcador de texto 6">
            <a:extLst>
              <a:ext uri="{FF2B5EF4-FFF2-40B4-BE49-F238E27FC236}">
                <a16:creationId xmlns:a16="http://schemas.microsoft.com/office/drawing/2014/main" id="{B3639C71-E338-4247-A622-0A054314E8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81481" y="4599026"/>
            <a:ext cx="2704659" cy="1127120"/>
          </a:xfrm>
        </p:spPr>
        <p:txBody>
          <a:bodyPr/>
          <a:lstStyle>
            <a:lvl3pPr marL="914400" indent="0">
              <a:buNone/>
              <a:defRPr sz="2800"/>
            </a:lvl3pPr>
          </a:lstStyle>
          <a:p>
            <a:pPr lvl="2"/>
            <a:r>
              <a:rPr lang="es-ES"/>
              <a:t>Texto</a:t>
            </a:r>
          </a:p>
        </p:txBody>
      </p:sp>
      <p:sp>
        <p:nvSpPr>
          <p:cNvPr id="29" name="Marcador de texto 14">
            <a:extLst>
              <a:ext uri="{FF2B5EF4-FFF2-40B4-BE49-F238E27FC236}">
                <a16:creationId xmlns:a16="http://schemas.microsoft.com/office/drawing/2014/main" id="{4D2FE54A-1012-42D7-A643-11C0CAF4DB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11255" y="3875682"/>
            <a:ext cx="2705100" cy="417513"/>
          </a:xfrm>
        </p:spPr>
        <p:txBody>
          <a:bodyPr/>
          <a:lstStyle>
            <a:lvl1pPr marL="0" indent="0" algn="ctr">
              <a:buNone/>
              <a:defRPr>
                <a:latin typeface="Eelisa" pitchFamily="50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02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0F150E9D-2901-47C5-9F9B-F09BA1CE40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513" y="822613"/>
            <a:ext cx="10626974" cy="619103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856982E5-1809-49B7-83EC-A9FF22E336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5296" b="18525"/>
          <a:stretch/>
        </p:blipFill>
        <p:spPr>
          <a:xfrm flipV="1">
            <a:off x="1111473" y="2215871"/>
            <a:ext cx="9969054" cy="79526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94AA98D2-037C-438E-BD72-D089CFE300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5473" b="18074"/>
          <a:stretch/>
        </p:blipFill>
        <p:spPr>
          <a:xfrm flipV="1">
            <a:off x="1163513" y="3152573"/>
            <a:ext cx="9950468" cy="79965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B8AFDB76-483C-4754-A324-77B176F1E9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85" b="11110"/>
          <a:stretch/>
        </p:blipFill>
        <p:spPr>
          <a:xfrm flipV="1">
            <a:off x="1163513" y="4089276"/>
            <a:ext cx="9928165" cy="86764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4F06CEC8-417B-44D1-A250-6AC1281A4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917" r="5473" b="19431"/>
          <a:stretch/>
        </p:blipFill>
        <p:spPr>
          <a:xfrm flipV="1">
            <a:off x="1191325" y="6040740"/>
            <a:ext cx="9950468" cy="122663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B9373D37-DCE1-402D-8481-DDEF73DE65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6003" b="-2979"/>
          <a:stretch/>
        </p:blipFill>
        <p:spPr>
          <a:xfrm flipV="1">
            <a:off x="1163513" y="4970222"/>
            <a:ext cx="9894712" cy="100515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E7D45552-F6A7-4698-8941-2A203321AA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759879" y="3714341"/>
            <a:ext cx="4621326" cy="108948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A8E06FA0-C959-40E2-99E0-D758216F5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44793" y="2692600"/>
            <a:ext cx="2654300" cy="139700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F322EA4A-C10F-4C20-AB38-358C158B0E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44793" y="4677210"/>
            <a:ext cx="2654300" cy="1397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B4D1CC88-04C1-43A7-A5D0-B567150B84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16306" y="1495736"/>
            <a:ext cx="375429" cy="750857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E69B722D-DBF8-493A-B65E-CD01F454ABDB}"/>
              </a:ext>
            </a:extLst>
          </p:cNvPr>
          <p:cNvSpPr/>
          <p:nvPr userDrawn="1"/>
        </p:nvSpPr>
        <p:spPr>
          <a:xfrm>
            <a:off x="1011113" y="369039"/>
            <a:ext cx="2310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</a:rPr>
              <a:t>EELISA Table Title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376F0EC-1799-4B64-B923-98CD0E433874}"/>
              </a:ext>
            </a:extLst>
          </p:cNvPr>
          <p:cNvSpPr/>
          <p:nvPr userDrawn="1"/>
        </p:nvSpPr>
        <p:spPr>
          <a:xfrm>
            <a:off x="1681329" y="972629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62D2DBC-FD95-49DE-B091-5974C779EDA1}"/>
              </a:ext>
            </a:extLst>
          </p:cNvPr>
          <p:cNvSpPr/>
          <p:nvPr userDrawn="1"/>
        </p:nvSpPr>
        <p:spPr>
          <a:xfrm>
            <a:off x="3871410" y="986265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BF90930-3315-41C0-A357-C5DA86E729A6}"/>
              </a:ext>
            </a:extLst>
          </p:cNvPr>
          <p:cNvSpPr/>
          <p:nvPr userDrawn="1"/>
        </p:nvSpPr>
        <p:spPr>
          <a:xfrm>
            <a:off x="5629063" y="998659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FBB6140-D2BE-4F99-B015-982B33EA0DD2}"/>
              </a:ext>
            </a:extLst>
          </p:cNvPr>
          <p:cNvSpPr/>
          <p:nvPr userDrawn="1"/>
        </p:nvSpPr>
        <p:spPr>
          <a:xfrm>
            <a:off x="7593694" y="1006535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3E55796-77D1-451B-86F4-38D924C1ACAD}"/>
              </a:ext>
            </a:extLst>
          </p:cNvPr>
          <p:cNvSpPr/>
          <p:nvPr userDrawn="1"/>
        </p:nvSpPr>
        <p:spPr>
          <a:xfrm>
            <a:off x="9615890" y="981488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endParaRPr lang="es-ES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4E152692-316D-4824-B664-A0C7947CC4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2737" y="2369984"/>
            <a:ext cx="388998" cy="777996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C4A42548-D381-4A3A-AFAE-B43C04B6AB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786173" y="3691489"/>
            <a:ext cx="4621326" cy="108948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03A4CE9D-2AF1-495C-B293-599F186D7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003736" y="3675603"/>
            <a:ext cx="4621326" cy="108948"/>
          </a:xfrm>
          <a:prstGeom prst="rect">
            <a:avLst/>
          </a:prstGeom>
        </p:spPr>
      </p:pic>
      <p:pic>
        <p:nvPicPr>
          <p:cNvPr id="23" name="Picture 13">
            <a:extLst>
              <a:ext uri="{FF2B5EF4-FFF2-40B4-BE49-F238E27FC236}">
                <a16:creationId xmlns:a16="http://schemas.microsoft.com/office/drawing/2014/main" id="{6C7CDC27-EA80-482D-B2F7-FFE35C5DEA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6820346" y="3709073"/>
            <a:ext cx="4621326" cy="108948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A02621E4-E4A1-48A5-9805-5432409EA1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9521" y="3325391"/>
            <a:ext cx="375429" cy="750857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1C786A93-B480-42BC-9797-D06B62FDEC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16851" y="4253659"/>
            <a:ext cx="388998" cy="777996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F7840C47-5E49-4F05-B194-876EE96190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74515" y="5239604"/>
            <a:ext cx="388998" cy="77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5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9E1D7FF-90B7-45A7-ACF2-ABC941307C3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94261944"/>
              </p:ext>
            </p:extLst>
          </p:nvPr>
        </p:nvGraphicFramePr>
        <p:xfrm>
          <a:off x="1525211" y="1648538"/>
          <a:ext cx="9813349" cy="4340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1140">
                  <a:extLst>
                    <a:ext uri="{9D8B030D-6E8A-4147-A177-3AD203B41FA5}">
                      <a16:colId xmlns:a16="http://schemas.microsoft.com/office/drawing/2014/main" val="3235795369"/>
                    </a:ext>
                  </a:extLst>
                </a:gridCol>
                <a:gridCol w="1037595">
                  <a:extLst>
                    <a:ext uri="{9D8B030D-6E8A-4147-A177-3AD203B41FA5}">
                      <a16:colId xmlns:a16="http://schemas.microsoft.com/office/drawing/2014/main" val="4083462552"/>
                    </a:ext>
                  </a:extLst>
                </a:gridCol>
                <a:gridCol w="979490">
                  <a:extLst>
                    <a:ext uri="{9D8B030D-6E8A-4147-A177-3AD203B41FA5}">
                      <a16:colId xmlns:a16="http://schemas.microsoft.com/office/drawing/2014/main" val="2909965914"/>
                    </a:ext>
                  </a:extLst>
                </a:gridCol>
                <a:gridCol w="1008099">
                  <a:extLst>
                    <a:ext uri="{9D8B030D-6E8A-4147-A177-3AD203B41FA5}">
                      <a16:colId xmlns:a16="http://schemas.microsoft.com/office/drawing/2014/main" val="998409404"/>
                    </a:ext>
                  </a:extLst>
                </a:gridCol>
                <a:gridCol w="917678">
                  <a:extLst>
                    <a:ext uri="{9D8B030D-6E8A-4147-A177-3AD203B41FA5}">
                      <a16:colId xmlns:a16="http://schemas.microsoft.com/office/drawing/2014/main" val="1735919115"/>
                    </a:ext>
                  </a:extLst>
                </a:gridCol>
                <a:gridCol w="969347">
                  <a:extLst>
                    <a:ext uri="{9D8B030D-6E8A-4147-A177-3AD203B41FA5}">
                      <a16:colId xmlns:a16="http://schemas.microsoft.com/office/drawing/2014/main" val="2623026213"/>
                    </a:ext>
                  </a:extLst>
                </a:gridCol>
              </a:tblGrid>
              <a:tr h="1264171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Table title</a:t>
                      </a:r>
                    </a:p>
                    <a:p>
                      <a:endParaRPr lang="en-US" sz="180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endParaRPr lang="en-US" sz="180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592743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r>
                        <a:rPr lang="en-US" sz="18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435815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727279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316277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9223798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888369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Total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819395"/>
                  </a:ext>
                </a:extLst>
              </a:tr>
            </a:tbl>
          </a:graphicData>
        </a:graphic>
      </p:graphicFrame>
      <p:pic>
        <p:nvPicPr>
          <p:cNvPr id="5" name="Picture 9">
            <a:extLst>
              <a:ext uri="{FF2B5EF4-FFF2-40B4-BE49-F238E27FC236}">
                <a16:creationId xmlns:a16="http://schemas.microsoft.com/office/drawing/2014/main" id="{8FFE6DFE-5A69-4F92-B2D1-04770EA403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841" y="1648538"/>
            <a:ext cx="852535" cy="1187457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4AE950E2-FECC-41C7-85DC-3F58D23B5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955" y="1648536"/>
            <a:ext cx="852535" cy="118745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58C1A1EF-97E1-4D3E-B2E0-7A87393D68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357" y="1648538"/>
            <a:ext cx="852535" cy="1187457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B548BBDB-491A-400A-925A-5740BC1535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557" y="1648538"/>
            <a:ext cx="852535" cy="1187457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BECF24A5-91B4-4C1A-9F25-C8D12917A8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4730" y="1648537"/>
            <a:ext cx="852535" cy="118745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9602D61-37E2-49BC-A5CA-648B82276B15}"/>
              </a:ext>
            </a:extLst>
          </p:cNvPr>
          <p:cNvSpPr txBox="1">
            <a:spLocks/>
          </p:cNvSpPr>
          <p:nvPr userDrawn="1"/>
        </p:nvSpPr>
        <p:spPr>
          <a:xfrm>
            <a:off x="519081" y="813198"/>
            <a:ext cx="4213194" cy="4594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latin typeface="Roboto" panose="02000000000000000000" pitchFamily="2" charset="0"/>
                <a:ea typeface="Roboto" panose="02000000000000000000" pitchFamily="2" charset="0"/>
              </a:rPr>
              <a:t>EELISA Table</a:t>
            </a:r>
          </a:p>
        </p:txBody>
      </p:sp>
    </p:spTree>
    <p:extLst>
      <p:ext uri="{BB962C8B-B14F-4D97-AF65-F5344CB8AC3E}">
        <p14:creationId xmlns:p14="http://schemas.microsoft.com/office/powerpoint/2010/main" val="1649493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6D2AA4-4909-4001-9460-F3061B4562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48" y="5762028"/>
            <a:ext cx="9186172" cy="1095972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282C5E7-0C92-48C1-B6C1-963C0ABE1E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6801" y="1320800"/>
            <a:ext cx="7640320" cy="3576320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latin typeface="Eelisa" pitchFamily="50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pic>
        <p:nvPicPr>
          <p:cNvPr id="8" name="Imagen 7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9E24D862-B2C2-4280-8A86-58D2328E0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67" y="-701694"/>
            <a:ext cx="3181362" cy="3180080"/>
          </a:xfrm>
          <a:prstGeom prst="rect">
            <a:avLst/>
          </a:prstGeom>
        </p:spPr>
      </p:pic>
      <p:pic>
        <p:nvPicPr>
          <p:cNvPr id="10" name="Imagen 9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FB8EC44-D5C1-4CFC-BDB2-DF3F880B0A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0250" y="252692"/>
            <a:ext cx="2754470" cy="2753360"/>
          </a:xfrm>
          <a:prstGeom prst="rect">
            <a:avLst/>
          </a:prstGeom>
        </p:spPr>
      </p:pic>
      <p:pic>
        <p:nvPicPr>
          <p:cNvPr id="12" name="Imagen 11" descr="Forma&#10;&#10;Descripción generada automáticamente con confianza baja">
            <a:extLst>
              <a:ext uri="{FF2B5EF4-FFF2-40B4-BE49-F238E27FC236}">
                <a16:creationId xmlns:a16="http://schemas.microsoft.com/office/drawing/2014/main" id="{5A658B26-057D-47A5-A976-D0C9C451EB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162" y="3002935"/>
            <a:ext cx="2754470" cy="275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85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1021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EADF6-B50D-4FF4-8F31-36ED3A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74417"/>
          </a:xfrm>
        </p:spPr>
        <p:txBody>
          <a:bodyPr/>
          <a:lstStyle>
            <a:lvl1pPr>
              <a:defRPr/>
            </a:lvl1pPr>
          </a:lstStyle>
          <a:p>
            <a:r>
              <a:rPr lang="es-ES" err="1"/>
              <a:t>Bullet</a:t>
            </a:r>
            <a:r>
              <a:rPr lang="es-ES"/>
              <a:t> </a:t>
            </a:r>
            <a:r>
              <a:rPr lang="es-ES" err="1"/>
              <a:t>points</a:t>
            </a:r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6A4D61-2D60-497A-B07E-8EC929E9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0280" y="6310312"/>
            <a:ext cx="858520" cy="365125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4" name="Google Shape;170;p7">
            <a:extLst>
              <a:ext uri="{FF2B5EF4-FFF2-40B4-BE49-F238E27FC236}">
                <a16:creationId xmlns:a16="http://schemas.microsoft.com/office/drawing/2014/main" id="{E5258190-3CCE-4D4D-892D-4252B61033CF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27728" y="1785452"/>
            <a:ext cx="352176" cy="7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9;p7">
            <a:extLst>
              <a:ext uri="{FF2B5EF4-FFF2-40B4-BE49-F238E27FC236}">
                <a16:creationId xmlns:a16="http://schemas.microsoft.com/office/drawing/2014/main" id="{30D68DF0-BD8C-4A56-BD55-1508BC7495AB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1624" y="1812547"/>
            <a:ext cx="352176" cy="7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2;p7">
            <a:extLst>
              <a:ext uri="{FF2B5EF4-FFF2-40B4-BE49-F238E27FC236}">
                <a16:creationId xmlns:a16="http://schemas.microsoft.com/office/drawing/2014/main" id="{32EBCADE-DED1-489F-B78C-E40F75449FE4}"/>
              </a:ext>
            </a:extLst>
          </p:cNvPr>
          <p:cNvPicPr preferRelativeResize="0"/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65869" y="3113710"/>
            <a:ext cx="354237" cy="70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1;p7">
            <a:extLst>
              <a:ext uri="{FF2B5EF4-FFF2-40B4-BE49-F238E27FC236}">
                <a16:creationId xmlns:a16="http://schemas.microsoft.com/office/drawing/2014/main" id="{54EC6599-75BD-41C2-A6E0-579A5EFF3E75}"/>
              </a:ext>
            </a:extLst>
          </p:cNvPr>
          <p:cNvPicPr preferRelativeResize="0"/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906" y="3113709"/>
            <a:ext cx="354237" cy="70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3;p7">
            <a:extLst>
              <a:ext uri="{FF2B5EF4-FFF2-40B4-BE49-F238E27FC236}">
                <a16:creationId xmlns:a16="http://schemas.microsoft.com/office/drawing/2014/main" id="{A592E597-0D2B-4500-B198-1CFFE97203A2}"/>
              </a:ext>
            </a:extLst>
          </p:cNvPr>
          <p:cNvPicPr preferRelativeResize="0"/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4777" y="4202908"/>
            <a:ext cx="352177" cy="704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4;p7">
            <a:extLst>
              <a:ext uri="{FF2B5EF4-FFF2-40B4-BE49-F238E27FC236}">
                <a16:creationId xmlns:a16="http://schemas.microsoft.com/office/drawing/2014/main" id="{0038B3AC-B48F-4D07-8677-475F567FC366}"/>
              </a:ext>
            </a:extLst>
          </p:cNvPr>
          <p:cNvPicPr preferRelativeResize="0"/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615817" y="4202908"/>
            <a:ext cx="352177" cy="704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5;p7">
            <a:extLst>
              <a:ext uri="{FF2B5EF4-FFF2-40B4-BE49-F238E27FC236}">
                <a16:creationId xmlns:a16="http://schemas.microsoft.com/office/drawing/2014/main" id="{2DF8378C-1C63-4AA1-BDEA-4B8E46E65D57}"/>
              </a:ext>
            </a:extLst>
          </p:cNvPr>
          <p:cNvPicPr preferRelativeResize="0"/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1416" y="5260031"/>
            <a:ext cx="352176" cy="7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6;p7">
            <a:extLst>
              <a:ext uri="{FF2B5EF4-FFF2-40B4-BE49-F238E27FC236}">
                <a16:creationId xmlns:a16="http://schemas.microsoft.com/office/drawing/2014/main" id="{9439ED7B-F010-449B-A7D8-337950BEA728}"/>
              </a:ext>
            </a:extLst>
          </p:cNvPr>
          <p:cNvPicPr preferRelativeResize="0"/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371863" y="5260031"/>
            <a:ext cx="352176" cy="7043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EEFF6050-5D0A-4F3E-9F48-9505D24F69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3106" y="1784973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  <p:sp>
        <p:nvSpPr>
          <p:cNvPr id="14" name="Marcador de texto 12">
            <a:extLst>
              <a:ext uri="{FF2B5EF4-FFF2-40B4-BE49-F238E27FC236}">
                <a16:creationId xmlns:a16="http://schemas.microsoft.com/office/drawing/2014/main" id="{D7AE3847-3DF5-47FD-8A8F-239898D779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68690" y="5260031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  <p:sp>
        <p:nvSpPr>
          <p:cNvPr id="15" name="Marcador de texto 12">
            <a:extLst>
              <a:ext uri="{FF2B5EF4-FFF2-40B4-BE49-F238E27FC236}">
                <a16:creationId xmlns:a16="http://schemas.microsoft.com/office/drawing/2014/main" id="{192458AF-4965-43C0-B490-74E70C7187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2348" y="4204488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  <p:sp>
        <p:nvSpPr>
          <p:cNvPr id="16" name="Marcador de texto 12">
            <a:extLst>
              <a:ext uri="{FF2B5EF4-FFF2-40B4-BE49-F238E27FC236}">
                <a16:creationId xmlns:a16="http://schemas.microsoft.com/office/drawing/2014/main" id="{37F8DDBA-6B4C-479D-9FC9-19A55C245A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9968" y="3150526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783021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376" y="1907787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977041" y="5773853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370" y="392996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40638" y="2265363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27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EADF6-B50D-4FF4-8F31-36ED3A61E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6A4D61-2D60-497A-B07E-8EC929E9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0280" y="6310312"/>
            <a:ext cx="858520" cy="365125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924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>
            <a:extLst>
              <a:ext uri="{FF2B5EF4-FFF2-40B4-BE49-F238E27FC236}">
                <a16:creationId xmlns:a16="http://schemas.microsoft.com/office/drawing/2014/main" id="{D7D40FE2-314D-45BC-8FFD-50A8D7D61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920840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56" y="2097016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047921" y="5963082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50" y="582225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518" y="2454592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598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17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C5C3FA65-30EF-475F-9092-A062D564E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5752" y="0"/>
            <a:ext cx="7941101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376" y="1907787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977041" y="5773853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370" y="392996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40638" y="2265363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  <p:pic>
        <p:nvPicPr>
          <p:cNvPr id="9" name="Imagen 8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3D9A5AB0-A8BE-4C31-A4CB-EEE5A05FB7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520" y="5807911"/>
            <a:ext cx="1930400" cy="10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5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8F263CB-0D49-467E-8BD7-E3B132B80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440" y="1992166"/>
            <a:ext cx="2873668" cy="1436834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06822B3-1C1A-468E-BA7C-5A7E96DAE2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440" y="3988035"/>
            <a:ext cx="2873668" cy="1436834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7CBA65E-1A2B-4EE3-BF99-2CB0B2F60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4892" y="3988035"/>
            <a:ext cx="2873668" cy="1436834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237E680-F2E3-4742-97F5-C4C79876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9166" y="3988035"/>
            <a:ext cx="2873668" cy="1436834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E20F6CE-B2C1-4823-98CE-4CED828722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9025" y="1961720"/>
            <a:ext cx="2873668" cy="143683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409A6C1-5286-4A4F-8BF5-C5FD752FC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4892" y="1992166"/>
            <a:ext cx="2873668" cy="1436834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2AA9760B-9468-4D31-8EB3-A79C2AFE7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7275" y="365125"/>
            <a:ext cx="9732963" cy="1068388"/>
          </a:xfrm>
        </p:spPr>
        <p:txBody>
          <a:bodyPr/>
          <a:lstStyle>
            <a:lvl1pPr marL="0" indent="0" algn="ctr">
              <a:buNone/>
              <a:defRPr sz="5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sp>
        <p:nvSpPr>
          <p:cNvPr id="11" name="Marcador de texto 16">
            <a:extLst>
              <a:ext uri="{FF2B5EF4-FFF2-40B4-BE49-F238E27FC236}">
                <a16:creationId xmlns:a16="http://schemas.microsoft.com/office/drawing/2014/main" id="{FA947787-4E95-43E7-8334-80BF52E499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4106" y="2123861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2" name="Marcador de texto 16">
            <a:extLst>
              <a:ext uri="{FF2B5EF4-FFF2-40B4-BE49-F238E27FC236}">
                <a16:creationId xmlns:a16="http://schemas.microsoft.com/office/drawing/2014/main" id="{E1512057-31E5-4CD0-9F6D-D0307C3E9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7275" y="2103557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3" name="Marcador de texto 16">
            <a:extLst>
              <a:ext uri="{FF2B5EF4-FFF2-40B4-BE49-F238E27FC236}">
                <a16:creationId xmlns:a16="http://schemas.microsoft.com/office/drawing/2014/main" id="{450F1020-D2DC-4F99-8B6F-FBBFA8FF5A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3966" y="409393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4" name="Marcador de texto 16">
            <a:extLst>
              <a:ext uri="{FF2B5EF4-FFF2-40B4-BE49-F238E27FC236}">
                <a16:creationId xmlns:a16="http://schemas.microsoft.com/office/drawing/2014/main" id="{49EE8BCB-86AB-4BCA-A099-F2A044CFFC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19832" y="2156746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5" name="Marcador de texto 16">
            <a:extLst>
              <a:ext uri="{FF2B5EF4-FFF2-40B4-BE49-F238E27FC236}">
                <a16:creationId xmlns:a16="http://schemas.microsoft.com/office/drawing/2014/main" id="{DF1CB70A-15EA-42DD-9772-E4799C59CD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8380" y="409393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6" name="Marcador de texto 16">
            <a:extLst>
              <a:ext uri="{FF2B5EF4-FFF2-40B4-BE49-F238E27FC236}">
                <a16:creationId xmlns:a16="http://schemas.microsoft.com/office/drawing/2014/main" id="{944F6A39-838D-43BC-A651-9F4AC691A5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13945" y="409393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645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E58DFE-6280-4E06-A422-6191C8C58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6089905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56" y="2097016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047921" y="5963082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50" y="582225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518" y="2454592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104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4B6D56-20A3-4C0D-BFCE-099D19AA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Patrón EELISA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2335E1-2703-411C-9084-E44A96F37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8" name="Imagen 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2CEC4153-EA30-4C1D-AE30-C9EFE796C7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2480"/>
            <a:ext cx="1811701" cy="9855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D503E6F-5D02-4A11-A75B-0EAF6B1493B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0"/>
            <a:ext cx="838200" cy="94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4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696" r:id="rId3"/>
    <p:sldLayoutId id="2147483693" r:id="rId4"/>
    <p:sldLayoutId id="2147483697" r:id="rId5"/>
    <p:sldLayoutId id="2147483691" r:id="rId6"/>
    <p:sldLayoutId id="2147483698" r:id="rId7"/>
    <p:sldLayoutId id="2147483700" r:id="rId8"/>
    <p:sldLayoutId id="2147483699" r:id="rId9"/>
    <p:sldLayoutId id="2147483703" r:id="rId10"/>
    <p:sldLayoutId id="2147483694" r:id="rId11"/>
    <p:sldLayoutId id="2147483701" r:id="rId12"/>
    <p:sldLayoutId id="2147483702" r:id="rId13"/>
    <p:sldLayoutId id="2147483695" r:id="rId14"/>
    <p:sldLayoutId id="2147483704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emf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emf"/><Relationship Id="rId4" Type="http://schemas.openxmlformats.org/officeDocument/2006/relationships/image" Target="../media/image34.png"/><Relationship Id="rId9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32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21" Type="http://schemas.openxmlformats.org/officeDocument/2006/relationships/image" Target="../media/image76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32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m.facebook.com/story.php?story_fbid=2373719676116774&amp;id=100004362948712" TargetMode="External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06;p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272588" y="3914912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1;p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07664" y="1971513"/>
            <a:ext cx="297548" cy="5950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EELISA ACTIVITY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7640638" y="2265363"/>
            <a:ext cx="4089400" cy="1444991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Extreme </a:t>
            </a:r>
            <a:r>
              <a:rPr lang="es-ES" sz="2800" dirty="0" err="1"/>
              <a:t>Event</a:t>
            </a:r>
            <a:r>
              <a:rPr lang="es-ES" sz="2800" dirty="0"/>
              <a:t> </a:t>
            </a:r>
            <a:r>
              <a:rPr lang="es-ES" sz="2800" dirty="0" err="1"/>
              <a:t>Game</a:t>
            </a:r>
            <a:r>
              <a:rPr lang="es-ES" sz="2800" dirty="0"/>
              <a:t>:</a:t>
            </a:r>
          </a:p>
          <a:p>
            <a:pPr algn="ctr"/>
            <a:r>
              <a:rPr lang="es-ES" sz="2800" dirty="0"/>
              <a:t>(</a:t>
            </a:r>
            <a:r>
              <a:rPr lang="es-ES" sz="2800" dirty="0" err="1"/>
              <a:t>Earthquake</a:t>
            </a:r>
            <a:r>
              <a:rPr lang="es-ES" sz="2800" dirty="0"/>
              <a:t>!)</a:t>
            </a:r>
          </a:p>
        </p:txBody>
      </p:sp>
      <p:sp>
        <p:nvSpPr>
          <p:cNvPr id="12" name="Marcador de texto 10"/>
          <p:cNvSpPr txBox="1">
            <a:spLocks/>
          </p:cNvSpPr>
          <p:nvPr/>
        </p:nvSpPr>
        <p:spPr>
          <a:xfrm>
            <a:off x="7640638" y="3783611"/>
            <a:ext cx="4089400" cy="436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>
                <a:solidFill>
                  <a:schemeClr val="accent2"/>
                </a:solidFill>
              </a:rPr>
              <a:t>Date of </a:t>
            </a:r>
            <a:r>
              <a:rPr lang="es-ES" sz="2000" dirty="0" err="1">
                <a:solidFill>
                  <a:schemeClr val="accent2"/>
                </a:solidFill>
              </a:rPr>
              <a:t>the</a:t>
            </a:r>
            <a:r>
              <a:rPr lang="es-ES" sz="2000" dirty="0">
                <a:solidFill>
                  <a:schemeClr val="accent2"/>
                </a:solidFill>
              </a:rPr>
              <a:t> </a:t>
            </a:r>
            <a:r>
              <a:rPr lang="es-ES" sz="2000" dirty="0" err="1">
                <a:solidFill>
                  <a:schemeClr val="accent2"/>
                </a:solidFill>
              </a:rPr>
              <a:t>activity</a:t>
            </a:r>
            <a:r>
              <a:rPr lang="es-ES" sz="2000" dirty="0">
                <a:solidFill>
                  <a:schemeClr val="accent2"/>
                </a:solidFill>
              </a:rPr>
              <a:t>: 11th nov.22</a:t>
            </a:r>
          </a:p>
        </p:txBody>
      </p:sp>
      <p:sp>
        <p:nvSpPr>
          <p:cNvPr id="13" name="Marcador de texto 10"/>
          <p:cNvSpPr txBox="1">
            <a:spLocks/>
          </p:cNvSpPr>
          <p:nvPr/>
        </p:nvSpPr>
        <p:spPr>
          <a:xfrm>
            <a:off x="7640638" y="4219688"/>
            <a:ext cx="4089400" cy="4360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err="1"/>
              <a:t>Organized</a:t>
            </a:r>
            <a:r>
              <a:rPr lang="es-ES" sz="2000" dirty="0"/>
              <a:t> </a:t>
            </a:r>
            <a:r>
              <a:rPr lang="es-ES" sz="2000" dirty="0" err="1"/>
              <a:t>by</a:t>
            </a:r>
            <a:r>
              <a:rPr lang="es-ES" sz="2000" dirty="0"/>
              <a:t>: </a:t>
            </a:r>
            <a:r>
              <a:rPr lang="es-ES" sz="2000" dirty="0" err="1"/>
              <a:t>Water</a:t>
            </a:r>
            <a:r>
              <a:rPr lang="es-ES" sz="2000" dirty="0"/>
              <a:t> in </a:t>
            </a:r>
            <a:r>
              <a:rPr lang="es-ES" sz="2000" dirty="0" err="1"/>
              <a:t>an</a:t>
            </a:r>
            <a:r>
              <a:rPr lang="es-ES" sz="2000" dirty="0"/>
              <a:t> era </a:t>
            </a:r>
            <a:r>
              <a:rPr lang="es-ES" sz="2000" dirty="0" err="1"/>
              <a:t>of</a:t>
            </a:r>
            <a:r>
              <a:rPr lang="es-ES" sz="2000" dirty="0"/>
              <a:t> </a:t>
            </a:r>
            <a:r>
              <a:rPr lang="es-ES" sz="2000" dirty="0" err="1"/>
              <a:t>change</a:t>
            </a:r>
            <a:endParaRPr lang="es-ES" sz="20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3B1CEF6-A071-4A20-AABF-CDE18D344C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062"/>
            <a:ext cx="6845808" cy="3905479"/>
          </a:xfrm>
          <a:prstGeom prst="rect">
            <a:avLst/>
          </a:prstGeom>
        </p:spPr>
      </p:pic>
      <p:sp>
        <p:nvSpPr>
          <p:cNvPr id="20" name="Marcador de texto 10"/>
          <p:cNvSpPr txBox="1">
            <a:spLocks/>
          </p:cNvSpPr>
          <p:nvPr/>
        </p:nvSpPr>
        <p:spPr>
          <a:xfrm>
            <a:off x="7577364" y="5277738"/>
            <a:ext cx="4089400" cy="43607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Sponsors/</a:t>
            </a:r>
            <a:r>
              <a:rPr lang="es-ES" sz="2000" dirty="0" err="1"/>
              <a:t>other</a:t>
            </a:r>
            <a:r>
              <a:rPr lang="es-ES" sz="2000" dirty="0"/>
              <a:t> </a:t>
            </a:r>
            <a:r>
              <a:rPr lang="es-ES" sz="2000" dirty="0" err="1"/>
              <a:t>stakeholders</a:t>
            </a:r>
            <a:r>
              <a:rPr lang="es-ES" sz="2000" dirty="0"/>
              <a:t>: IGME-CSIC, </a:t>
            </a:r>
            <a:r>
              <a:rPr lang="es-ES" sz="2000" dirty="0" err="1"/>
              <a:t>LabX</a:t>
            </a:r>
            <a:r>
              <a:rPr lang="es-ES" sz="2000" dirty="0"/>
              <a:t> </a:t>
            </a:r>
            <a:r>
              <a:rPr lang="es-ES" sz="2000" dirty="0" err="1"/>
              <a:t>National</a:t>
            </a:r>
            <a:r>
              <a:rPr lang="es-ES" sz="2000" dirty="0"/>
              <a:t> </a:t>
            </a:r>
            <a:r>
              <a:rPr lang="es-ES" sz="2000" dirty="0" err="1"/>
              <a:t>Academy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</a:t>
            </a:r>
            <a:r>
              <a:rPr lang="es-ES" sz="2000" dirty="0" err="1"/>
              <a:t>Sciences</a:t>
            </a:r>
            <a:r>
              <a:rPr lang="es-ES" sz="2000" dirty="0"/>
              <a:t>, UNDRR</a:t>
            </a:r>
          </a:p>
        </p:txBody>
      </p:sp>
      <p:pic>
        <p:nvPicPr>
          <p:cNvPr id="21" name="Google Shape;106;p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305982" y="5482297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6;p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322519" y="6005767"/>
            <a:ext cx="304776" cy="60955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Marcador de texto 10"/>
          <p:cNvSpPr txBox="1">
            <a:spLocks/>
          </p:cNvSpPr>
          <p:nvPr/>
        </p:nvSpPr>
        <p:spPr>
          <a:xfrm>
            <a:off x="2627295" y="6005767"/>
            <a:ext cx="4089400" cy="7378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dirty="0" err="1"/>
              <a:t>Location</a:t>
            </a:r>
            <a:r>
              <a:rPr lang="es-ES" sz="2000" dirty="0"/>
              <a:t>: UPM (Minas)</a:t>
            </a:r>
          </a:p>
          <a:p>
            <a:pPr algn="l"/>
            <a:r>
              <a:rPr lang="es-ES" sz="2000" dirty="0" err="1"/>
              <a:t>Format</a:t>
            </a:r>
            <a:r>
              <a:rPr lang="es-ES" sz="2000" dirty="0"/>
              <a:t>: </a:t>
            </a:r>
            <a:r>
              <a:rPr lang="es-ES" sz="2000" dirty="0" err="1"/>
              <a:t>Groups</a:t>
            </a:r>
            <a:r>
              <a:rPr lang="es-ES" sz="2000" dirty="0"/>
              <a:t> </a:t>
            </a:r>
            <a:r>
              <a:rPr lang="es-ES" sz="2000" dirty="0" err="1"/>
              <a:t>Face</a:t>
            </a:r>
            <a:r>
              <a:rPr lang="es-ES" sz="2000" dirty="0"/>
              <a:t> </a:t>
            </a:r>
            <a:r>
              <a:rPr lang="es-ES" sz="2000" dirty="0" err="1"/>
              <a:t>to</a:t>
            </a:r>
            <a:r>
              <a:rPr lang="es-ES" sz="2000" dirty="0"/>
              <a:t> </a:t>
            </a:r>
            <a:r>
              <a:rPr lang="es-ES" sz="2000" dirty="0" err="1"/>
              <a:t>Face</a:t>
            </a:r>
            <a:r>
              <a:rPr lang="es-ES" sz="2000" dirty="0"/>
              <a:t>:</a:t>
            </a:r>
            <a:br>
              <a:rPr lang="es-ES" sz="2000" dirty="0"/>
            </a:br>
            <a:endParaRPr lang="es-ES" sz="2000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BD0CDDC9-35E3-478F-8C85-83A2CD2C00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1835">
            <a:off x="634020" y="267166"/>
            <a:ext cx="2389560" cy="338007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E575431-0614-4815-9CE3-216343308B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551" y="4299087"/>
            <a:ext cx="1485900" cy="4476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D60762F-F42C-4983-981E-F90F91E9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4327" y="4270511"/>
            <a:ext cx="2705100" cy="504825"/>
          </a:xfrm>
          <a:prstGeom prst="rect">
            <a:avLst/>
          </a:prstGeom>
        </p:spPr>
      </p:pic>
      <p:pic>
        <p:nvPicPr>
          <p:cNvPr id="1026" name="Picture 2" descr="Get Involved — Seattle Indies">
            <a:extLst>
              <a:ext uri="{FF2B5EF4-FFF2-40B4-BE49-F238E27FC236}">
                <a16:creationId xmlns:a16="http://schemas.microsoft.com/office/drawing/2014/main" id="{DE59D53B-2209-4559-B223-E0754DC63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63" y="4938093"/>
            <a:ext cx="3798189" cy="69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7088647-0BD0-4BCE-8CBA-001CA31B19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7128" y="4241936"/>
            <a:ext cx="1028700" cy="5334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C0B8B53-2F2B-4753-8545-09B531EC0F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7747" y="4521084"/>
            <a:ext cx="3009900" cy="628650"/>
          </a:xfrm>
          <a:prstGeom prst="rect">
            <a:avLst/>
          </a:prstGeom>
        </p:spPr>
      </p:pic>
      <p:pic>
        <p:nvPicPr>
          <p:cNvPr id="5" name="Picture 2" descr="Logos y Plantillas">
            <a:extLst>
              <a:ext uri="{FF2B5EF4-FFF2-40B4-BE49-F238E27FC236}">
                <a16:creationId xmlns:a16="http://schemas.microsoft.com/office/drawing/2014/main" id="{62E0CFB3-82FB-4F55-8FE8-272AC7294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961" y="5054408"/>
            <a:ext cx="2307852" cy="5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972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Description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activity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1" y="1690688"/>
            <a:ext cx="7753104" cy="4486275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Extreme Event is an award-winning in-person role-playing game that gives participants a taste of what it takes to build community resilience in the face of disaster. Players work together to make decisions and solve problems during an engaging, fast-paced disaster simulation. There are three scenarios from which to choose: earthquake, hurricane, or flood, according to the desired resilience training.</a:t>
            </a:r>
          </a:p>
          <a:p>
            <a:endParaRPr lang="en-US" sz="2400" dirty="0"/>
          </a:p>
          <a:p>
            <a:r>
              <a:rPr lang="en-US" sz="2400" dirty="0"/>
              <a:t>Any group of 12-48 adults or teens can play Extreme Event. It has been used by community groups, in classrooms, and as part of volunteer and teacher training activities. It is cross-disciplinary, so fits well in many different contexts. Developed by the National Academy of Sciences’ Marian </a:t>
            </a:r>
            <a:r>
              <a:rPr lang="en-US" sz="2400" dirty="0" err="1"/>
              <a:t>Koshland</a:t>
            </a:r>
            <a:r>
              <a:rPr lang="en-US" sz="2400" dirty="0"/>
              <a:t> Science Museum (now </a:t>
            </a:r>
            <a:r>
              <a:rPr lang="en-US" sz="2400" dirty="0" err="1"/>
              <a:t>LabX</a:t>
            </a:r>
            <a:r>
              <a:rPr lang="en-US" sz="2400" dirty="0"/>
              <a:t>) in collaboration with the Resilient America Roundtable, Extreme Event’s content draws on recommendations from the seminal 2012 National Academies consensus study report Disaster Resilience: A National Imperative and has been reviewed by experts and staff of the National Academies.</a:t>
            </a:r>
            <a:endParaRPr lang="es-ES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8883928" y="937454"/>
            <a:ext cx="31905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2"/>
                </a:solidFill>
              </a:rPr>
              <a:t>ACTIVITY IN NUMBERS</a:t>
            </a:r>
          </a:p>
          <a:p>
            <a:r>
              <a:rPr lang="es-ES" dirty="0"/>
              <a:t># </a:t>
            </a:r>
            <a:r>
              <a:rPr lang="es-ES" dirty="0" err="1"/>
              <a:t>inscriptions</a:t>
            </a:r>
            <a:r>
              <a:rPr lang="es-ES" dirty="0"/>
              <a:t>: 49</a:t>
            </a:r>
          </a:p>
          <a:p>
            <a:r>
              <a:rPr lang="es-ES" dirty="0"/>
              <a:t># </a:t>
            </a:r>
            <a:r>
              <a:rPr lang="es-ES" dirty="0" err="1"/>
              <a:t>participants</a:t>
            </a:r>
            <a:r>
              <a:rPr lang="es-ES" dirty="0"/>
              <a:t>: 27</a:t>
            </a:r>
            <a:br>
              <a:rPr lang="es-ES" dirty="0"/>
            </a:br>
            <a:r>
              <a:rPr lang="es-ES" dirty="0"/>
              <a:t># </a:t>
            </a:r>
            <a:r>
              <a:rPr lang="es-ES" dirty="0" err="1"/>
              <a:t>badges</a:t>
            </a:r>
            <a:r>
              <a:rPr lang="es-ES" dirty="0"/>
              <a:t>: 3</a:t>
            </a:r>
          </a:p>
          <a:p>
            <a:r>
              <a:rPr lang="es-ES" dirty="0"/>
              <a:t># ECTS: 0.3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# </a:t>
            </a:r>
            <a:r>
              <a:rPr lang="es-ES" dirty="0" err="1"/>
              <a:t>Communities</a:t>
            </a:r>
            <a:r>
              <a:rPr lang="es-ES" dirty="0"/>
              <a:t> </a:t>
            </a:r>
            <a:r>
              <a:rPr lang="es-ES" dirty="0" err="1"/>
              <a:t>involved</a:t>
            </a:r>
            <a:r>
              <a:rPr lang="es-ES" dirty="0"/>
              <a:t>: 1</a:t>
            </a:r>
          </a:p>
          <a:p>
            <a:r>
              <a:rPr lang="es-ES" dirty="0"/>
              <a:t># </a:t>
            </a:r>
            <a:r>
              <a:rPr lang="es-ES" dirty="0" err="1"/>
              <a:t>mobilities</a:t>
            </a:r>
            <a:r>
              <a:rPr lang="es-ES" dirty="0"/>
              <a:t>: 1</a:t>
            </a:r>
          </a:p>
          <a:p>
            <a:r>
              <a:rPr lang="es-ES" dirty="0" err="1"/>
              <a:t>Universities</a:t>
            </a:r>
            <a:r>
              <a:rPr lang="es-ES" dirty="0"/>
              <a:t> </a:t>
            </a:r>
            <a:r>
              <a:rPr lang="es-ES" dirty="0" err="1"/>
              <a:t>involved:UPM</a:t>
            </a:r>
            <a:r>
              <a:rPr lang="es-ES" dirty="0"/>
              <a:t> </a:t>
            </a:r>
            <a:r>
              <a:rPr lang="es-ES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s-ES" dirty="0" err="1">
                <a:solidFill>
                  <a:schemeClr val="bg1">
                    <a:lumMod val="65000"/>
                  </a:schemeClr>
                </a:solidFill>
              </a:rPr>
              <a:t>Acronyms</a:t>
            </a:r>
            <a:r>
              <a:rPr lang="es-ES" dirty="0">
                <a:solidFill>
                  <a:schemeClr val="bg1">
                    <a:lumMod val="65000"/>
                  </a:schemeClr>
                </a:solidFill>
              </a:rPr>
              <a:t> of </a:t>
            </a:r>
            <a:r>
              <a:rPr lang="es-ES" dirty="0" err="1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es-E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65000"/>
                  </a:schemeClr>
                </a:solidFill>
              </a:rPr>
              <a:t>universities</a:t>
            </a:r>
            <a:r>
              <a:rPr lang="es-ES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8883928" y="449019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accent2"/>
                </a:solidFill>
              </a:rPr>
              <a:t>SDGs</a:t>
            </a:r>
            <a:r>
              <a:rPr lang="es-ES" dirty="0">
                <a:solidFill>
                  <a:schemeClr val="accent2"/>
                </a:solidFill>
              </a:rPr>
              <a:t>: 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269" y="4879482"/>
            <a:ext cx="766011" cy="76601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9588" y="1602604"/>
            <a:ext cx="766011" cy="7660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0942" y="4869358"/>
            <a:ext cx="766011" cy="76601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3115" y="3325890"/>
            <a:ext cx="766011" cy="76601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6358" y="2538873"/>
            <a:ext cx="766011" cy="76601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2897" y="4189321"/>
            <a:ext cx="766011" cy="76601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2570" y="4181282"/>
            <a:ext cx="766011" cy="76601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6491" y="3415271"/>
            <a:ext cx="766011" cy="76601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7827" y="4869358"/>
            <a:ext cx="766011" cy="76601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9788" y="5206412"/>
            <a:ext cx="766011" cy="76601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0528" y="2385629"/>
            <a:ext cx="766011" cy="76601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6492" y="5201652"/>
            <a:ext cx="766011" cy="766011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9588" y="5234118"/>
            <a:ext cx="766011" cy="766011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6121" y="6130840"/>
            <a:ext cx="766011" cy="76601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6493" y="6091987"/>
            <a:ext cx="766011" cy="766011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9131638" y="5643007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latin typeface="Reboto"/>
              </a:rPr>
              <a:t>Impact</a:t>
            </a:r>
            <a:r>
              <a:rPr lang="es-ES" sz="1200" dirty="0">
                <a:latin typeface="Reboto"/>
              </a:rPr>
              <a:t>: 3 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10074307" y="5635369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latin typeface="Reboto"/>
              </a:rPr>
              <a:t>Impact</a:t>
            </a:r>
            <a:r>
              <a:rPr lang="es-ES" sz="1200" dirty="0">
                <a:latin typeface="Reboto"/>
              </a:rPr>
              <a:t>: 2 </a:t>
            </a:r>
          </a:p>
        </p:txBody>
      </p:sp>
      <p:pic>
        <p:nvPicPr>
          <p:cNvPr id="27" name="Google Shape;106;p3"/>
          <p:cNvPicPr preferRelativeResize="0"/>
          <p:nvPr/>
        </p:nvPicPr>
        <p:blipFill rotWithShape="1">
          <a:blip r:embed="rId1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579152" y="1097047"/>
            <a:ext cx="304776" cy="55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06;p3"/>
          <p:cNvPicPr preferRelativeResize="0"/>
          <p:nvPr/>
        </p:nvPicPr>
        <p:blipFill rotWithShape="1">
          <a:blip r:embed="rId1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579152" y="4573375"/>
            <a:ext cx="304776" cy="60955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A7D9593D-B193-4C6A-A963-21F900A91C39}"/>
              </a:ext>
            </a:extLst>
          </p:cNvPr>
          <p:cNvSpPr txBox="1"/>
          <p:nvPr/>
        </p:nvSpPr>
        <p:spPr>
          <a:xfrm>
            <a:off x="11034461" y="5635369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latin typeface="Reboto"/>
              </a:rPr>
              <a:t>Impact</a:t>
            </a:r>
            <a:r>
              <a:rPr lang="es-ES" sz="1200" dirty="0">
                <a:latin typeface="Reboto"/>
              </a:rPr>
              <a:t>: 4 </a:t>
            </a:r>
          </a:p>
        </p:txBody>
      </p:sp>
    </p:spTree>
    <p:extLst>
      <p:ext uri="{BB962C8B-B14F-4D97-AF65-F5344CB8AC3E}">
        <p14:creationId xmlns:p14="http://schemas.microsoft.com/office/powerpoint/2010/main" val="1704461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Results</a:t>
            </a:r>
            <a:endParaRPr lang="es-ES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130681"/>
            <a:ext cx="10515600" cy="317719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s-ES" sz="2000" dirty="0" err="1"/>
              <a:t>Results</a:t>
            </a:r>
            <a:r>
              <a:rPr lang="es-ES" sz="2000" dirty="0"/>
              <a:t> of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activity</a:t>
            </a:r>
            <a:r>
              <a:rPr lang="es-ES" sz="2000" dirty="0"/>
              <a:t> in </a:t>
            </a:r>
            <a:r>
              <a:rPr lang="es-ES" sz="2000" dirty="0" err="1"/>
              <a:t>one</a:t>
            </a:r>
            <a:r>
              <a:rPr lang="es-ES" sz="2000" dirty="0"/>
              <a:t> page: </a:t>
            </a:r>
            <a:r>
              <a:rPr lang="es-ES" sz="2000" dirty="0" err="1"/>
              <a:t>Resiliency</a:t>
            </a:r>
            <a:r>
              <a:rPr lang="es-ES" sz="2000" dirty="0"/>
              <a:t> </a:t>
            </a:r>
            <a:r>
              <a:rPr lang="es-ES" sz="2000" dirty="0" err="1"/>
              <a:t>evidences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</a:t>
            </a:r>
            <a:r>
              <a:rPr lang="es-ES" sz="2000" dirty="0" err="1"/>
              <a:t>participants</a:t>
            </a:r>
            <a:r>
              <a:rPr lang="es-ES" sz="2000" dirty="0"/>
              <a:t> </a:t>
            </a:r>
            <a:r>
              <a:rPr lang="es-ES" sz="2000" dirty="0" err="1"/>
              <a:t>along</a:t>
            </a:r>
            <a:r>
              <a:rPr lang="es-ES" sz="2000" dirty="0"/>
              <a:t> EEG</a:t>
            </a:r>
          </a:p>
        </p:txBody>
      </p:sp>
      <p:sp>
        <p:nvSpPr>
          <p:cNvPr id="5" name="Marcador de texto 2"/>
          <p:cNvSpPr txBox="1">
            <a:spLocks/>
          </p:cNvSpPr>
          <p:nvPr/>
        </p:nvSpPr>
        <p:spPr>
          <a:xfrm>
            <a:off x="2197834" y="5650148"/>
            <a:ext cx="7830416" cy="11285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lnSpcReduction="10000"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s-ES" sz="2000" dirty="0" err="1"/>
              <a:t>Assessment</a:t>
            </a:r>
            <a:r>
              <a:rPr lang="es-ES" sz="2000" dirty="0"/>
              <a:t> </a:t>
            </a:r>
            <a:r>
              <a:rPr lang="es-ES" sz="2000" dirty="0" err="1"/>
              <a:t>method</a:t>
            </a:r>
            <a:r>
              <a:rPr lang="es-ES" sz="2000" dirty="0"/>
              <a:t>:</a:t>
            </a:r>
          </a:p>
          <a:p>
            <a:pPr marL="114300" indent="0">
              <a:buNone/>
            </a:pPr>
            <a:r>
              <a:rPr lang="es-ES" sz="2000" dirty="0" err="1"/>
              <a:t>two</a:t>
            </a:r>
            <a:r>
              <a:rPr lang="es-ES" sz="2000" dirty="0"/>
              <a:t> Google </a:t>
            </a:r>
            <a:r>
              <a:rPr lang="es-ES" sz="2000" dirty="0" err="1"/>
              <a:t>form</a:t>
            </a:r>
            <a:r>
              <a:rPr lang="es-ES" sz="2000" dirty="0"/>
              <a:t> </a:t>
            </a:r>
            <a:r>
              <a:rPr lang="es-ES" sz="2000" dirty="0" err="1"/>
              <a:t>surveys</a:t>
            </a:r>
            <a:r>
              <a:rPr lang="es-ES" sz="2000" dirty="0"/>
              <a:t>, pre EEG and post EEG 19+19 </a:t>
            </a:r>
            <a:r>
              <a:rPr lang="es-ES" sz="2000" dirty="0" err="1"/>
              <a:t>questions</a:t>
            </a:r>
            <a:r>
              <a:rPr lang="es-ES" sz="2000" dirty="0"/>
              <a:t> </a:t>
            </a:r>
            <a:r>
              <a:rPr lang="es-ES" sz="2000" dirty="0" err="1"/>
              <a:t>with</a:t>
            </a:r>
            <a:r>
              <a:rPr lang="es-ES" sz="2000" dirty="0"/>
              <a:t> Likert </a:t>
            </a:r>
            <a:r>
              <a:rPr lang="es-ES" sz="2000" dirty="0" err="1"/>
              <a:t>scale</a:t>
            </a:r>
            <a:endParaRPr lang="es-ES" sz="2000" dirty="0"/>
          </a:p>
        </p:txBody>
      </p:sp>
      <p:pic>
        <p:nvPicPr>
          <p:cNvPr id="6" name="Google Shape;106;p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85812" y="1392874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6;p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45447" y="5903197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Gráfico de respuestas de formularios. Título de la pregunta: Me he dado cuenta de lo que pienso y he reflexionado con antelación.. Número de respuestas: 44 respuestas.">
            <a:extLst>
              <a:ext uri="{FF2B5EF4-FFF2-40B4-BE49-F238E27FC236}">
                <a16:creationId xmlns:a16="http://schemas.microsoft.com/office/drawing/2014/main" id="{A350AD9B-E3F4-4F36-94E4-1B58135EE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63" y="1641161"/>
            <a:ext cx="256713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ráfico de respuestas de formularios. Título de la pregunta: Mis pensamientos no me han bloqueado, sino que me han ayudado.. Número de respuestas: 44 respuestas.">
            <a:extLst>
              <a:ext uri="{FF2B5EF4-FFF2-40B4-BE49-F238E27FC236}">
                <a16:creationId xmlns:a16="http://schemas.microsoft.com/office/drawing/2014/main" id="{5DABAB52-CC99-45C3-B157-86C34EA6E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9261" y="1641161"/>
            <a:ext cx="256713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ráfico de respuestas de formularios. Título de la pregunta: He sido capaz de controlar mis pensamientos.. Número de respuestas: 44 respuestas.">
            <a:extLst>
              <a:ext uri="{FF2B5EF4-FFF2-40B4-BE49-F238E27FC236}">
                <a16:creationId xmlns:a16="http://schemas.microsoft.com/office/drawing/2014/main" id="{FB2BFD7A-2204-4EF0-8967-060978BD0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5160" y="1641161"/>
            <a:ext cx="256713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ráfico de respuestas de formularios. Título de la pregunta: He sido consciente de mis emociones y les puedo poner nombre.. Número de respuestas: 44 respuestas.">
            <a:extLst>
              <a:ext uri="{FF2B5EF4-FFF2-40B4-BE49-F238E27FC236}">
                <a16:creationId xmlns:a16="http://schemas.microsoft.com/office/drawing/2014/main" id="{94070B15-5953-46D2-80B2-A2D3E882B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1058" y="1641161"/>
            <a:ext cx="256713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Gráfico de respuestas de formularios. Título de la pregunta: He sido capaz de controlar mis emociones.. Número de respuestas: 44 respuestas.">
            <a:extLst>
              <a:ext uri="{FF2B5EF4-FFF2-40B4-BE49-F238E27FC236}">
                <a16:creationId xmlns:a16="http://schemas.microsoft.com/office/drawing/2014/main" id="{DA8BAA1A-2627-45C2-9576-3D588C77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6955" y="1641161"/>
            <a:ext cx="256713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Gráfico de respuestas de formularios. Título de la pregunta: He sido consciente de mis reacciones físicas.. Número de respuestas: 44 respuestas.">
            <a:extLst>
              <a:ext uri="{FF2B5EF4-FFF2-40B4-BE49-F238E27FC236}">
                <a16:creationId xmlns:a16="http://schemas.microsoft.com/office/drawing/2014/main" id="{00FB641A-589A-4ABB-B5E5-C21014274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6" y="2627015"/>
            <a:ext cx="256713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Gráfico de respuestas de formularios. Título de la pregunta: He sido capaz de controlar mis comportamientos.. Número de respuestas: 44 respuestas.">
            <a:extLst>
              <a:ext uri="{FF2B5EF4-FFF2-40B4-BE49-F238E27FC236}">
                <a16:creationId xmlns:a16="http://schemas.microsoft.com/office/drawing/2014/main" id="{1323CE1E-C71F-4639-B962-CDF85801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5768" y="2627015"/>
            <a:ext cx="256713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Gráfico de respuestas de formularios. Título de la pregunta: Nada me impidió controlarme en el momento.. Número de respuestas: 44 respuestas.">
            <a:extLst>
              <a:ext uri="{FF2B5EF4-FFF2-40B4-BE49-F238E27FC236}">
                <a16:creationId xmlns:a16="http://schemas.microsoft.com/office/drawing/2014/main" id="{8F3F8A26-64C6-4523-AD69-6BA3431A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2830" y="2627015"/>
            <a:ext cx="256713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Gráfico de respuestas de formularios. Título de la pregunta: He sido capaz de darme cuenta desde qué perspectiva pienso y actúo.. Número de respuestas: 44 respuestas.">
            <a:extLst>
              <a:ext uri="{FF2B5EF4-FFF2-40B4-BE49-F238E27FC236}">
                <a16:creationId xmlns:a16="http://schemas.microsoft.com/office/drawing/2014/main" id="{344C5761-5088-4A71-AF5C-A97E003E8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9892" y="2627015"/>
            <a:ext cx="256713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Gráfico de respuestas de formularios. Título de la pregunta: He podido cambiar de perspectiva en el momento asumiendo un rol.. Número de respuestas: 44 respuestas.">
            <a:extLst>
              <a:ext uri="{FF2B5EF4-FFF2-40B4-BE49-F238E27FC236}">
                <a16:creationId xmlns:a16="http://schemas.microsoft.com/office/drawing/2014/main" id="{F8314476-2FCC-4548-B9B1-1D7600833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6955" y="2627015"/>
            <a:ext cx="256713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Gráfico de respuestas de formularios. Título de la pregunta: He pensado sobre el por qué ocurren las cosas.. Número de respuestas: 44 respuestas.">
            <a:extLst>
              <a:ext uri="{FF2B5EF4-FFF2-40B4-BE49-F238E27FC236}">
                <a16:creationId xmlns:a16="http://schemas.microsoft.com/office/drawing/2014/main" id="{496F3EEF-1F9A-44DD-9F9F-8B5492115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61" y="3674220"/>
            <a:ext cx="256713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Gráfico de respuestas de formularios. Título de la pregunta: Creía que iban a pasar cosas buenas.. Número de respuestas: 44 respuestas.">
            <a:extLst>
              <a:ext uri="{FF2B5EF4-FFF2-40B4-BE49-F238E27FC236}">
                <a16:creationId xmlns:a16="http://schemas.microsoft.com/office/drawing/2014/main" id="{8F328117-68B6-4B7E-B15A-5E5493D85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3185" y="3674220"/>
            <a:ext cx="256713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Gráfico de respuestas de formularios. Título de la pregunta: Durante la crisis, me centré en lo que puedo controlar y acepté lo que no depende de mi. Número de respuestas: 44 respuestas.">
            <a:extLst>
              <a:ext uri="{FF2B5EF4-FFF2-40B4-BE49-F238E27FC236}">
                <a16:creationId xmlns:a16="http://schemas.microsoft.com/office/drawing/2014/main" id="{3C4CA4DA-F38D-489D-835F-5ED2E234B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1109" y="3674220"/>
            <a:ext cx="256713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Gráfico de respuestas de formularios. Título de la pregunta: Enfrenté los problemas inesperados de una u otra forma.. Número de respuestas: 44 respuestas.">
            <a:extLst>
              <a:ext uri="{FF2B5EF4-FFF2-40B4-BE49-F238E27FC236}">
                <a16:creationId xmlns:a16="http://schemas.microsoft.com/office/drawing/2014/main" id="{97B45238-1321-4F83-BD05-869EDC3C0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9033" y="3674220"/>
            <a:ext cx="256713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Gráfico de respuestas de formularios. Título de la pregunta: Sabía preparar un plan para que ocurriesen cosas buenas.. Número de respuestas: 44 respuestas.">
            <a:extLst>
              <a:ext uri="{FF2B5EF4-FFF2-40B4-BE49-F238E27FC236}">
                <a16:creationId xmlns:a16="http://schemas.microsoft.com/office/drawing/2014/main" id="{FF2C9AC1-1F97-4D3C-9D26-A30F5E10F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6955" y="3674220"/>
            <a:ext cx="256713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Gráfico de respuestas de formularios. Título de la pregunta: Supe como aprovechar mis fortalezas ante dificultades, incertidumbres y retos.. Número de respuestas: 44 respuestas.">
            <a:extLst>
              <a:ext uri="{FF2B5EF4-FFF2-40B4-BE49-F238E27FC236}">
                <a16:creationId xmlns:a16="http://schemas.microsoft.com/office/drawing/2014/main" id="{37C402DF-EBAF-439F-8B62-D3298C920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62" y="4660074"/>
            <a:ext cx="256713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Gráfico de respuestas de formularios. Título de la pregunta: Fuí capaz de compensar mis debilidades con mis fortalezas.. Número de respuestas: 44 respuestas.">
            <a:extLst>
              <a:ext uri="{FF2B5EF4-FFF2-40B4-BE49-F238E27FC236}">
                <a16:creationId xmlns:a16="http://schemas.microsoft.com/office/drawing/2014/main" id="{DCB7EE29-F60C-4676-95A5-C9B6D2D3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8586" y="4660074"/>
            <a:ext cx="256713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Gráfico de respuestas de formularios. Título de la pregunta: En una emergencia las personas pudieron contar conmigo.. Número de respuestas: 44 respuestas.">
            <a:extLst>
              <a:ext uri="{FF2B5EF4-FFF2-40B4-BE49-F238E27FC236}">
                <a16:creationId xmlns:a16="http://schemas.microsoft.com/office/drawing/2014/main" id="{87DF7397-DB76-44CD-8249-D69DCDF72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3810" y="4660074"/>
            <a:ext cx="256713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Gráfico de respuestas de formularios. Título de la pregunta: Supe con quien podía contar cuando las cosas iban mal.. Número de respuestas: 44 respuestas.">
            <a:extLst>
              <a:ext uri="{FF2B5EF4-FFF2-40B4-BE49-F238E27FC236}">
                <a16:creationId xmlns:a16="http://schemas.microsoft.com/office/drawing/2014/main" id="{D835227B-735F-466A-9587-4F8BFB31A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9033" y="4660074"/>
            <a:ext cx="256713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94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Lessons</a:t>
            </a:r>
            <a:r>
              <a:rPr lang="es-ES" dirty="0"/>
              <a:t> </a:t>
            </a:r>
            <a:r>
              <a:rPr lang="es-ES" dirty="0" err="1"/>
              <a:t>learned</a:t>
            </a:r>
            <a:r>
              <a:rPr lang="es-ES" dirty="0"/>
              <a:t> </a:t>
            </a:r>
            <a:r>
              <a:rPr lang="es-ES" dirty="0">
                <a:solidFill>
                  <a:schemeClr val="bg1">
                    <a:lumMod val="65000"/>
                  </a:schemeClr>
                </a:solidFill>
              </a:rPr>
              <a:t>[in </a:t>
            </a:r>
            <a:r>
              <a:rPr lang="es-ES" dirty="0" err="1">
                <a:solidFill>
                  <a:schemeClr val="bg1">
                    <a:lumMod val="65000"/>
                  </a:schemeClr>
                </a:solidFill>
              </a:rPr>
              <a:t>one</a:t>
            </a:r>
            <a:r>
              <a:rPr lang="es-ES" dirty="0">
                <a:solidFill>
                  <a:schemeClr val="bg1">
                    <a:lumMod val="65000"/>
                  </a:schemeClr>
                </a:solidFill>
              </a:rPr>
              <a:t> page]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4900863" cy="4351338"/>
          </a:xfrm>
        </p:spPr>
        <p:txBody>
          <a:bodyPr>
            <a:normAutofit fontScale="92500" lnSpcReduction="20000"/>
          </a:bodyPr>
          <a:lstStyle/>
          <a:p>
            <a:r>
              <a:rPr lang="es-ES" sz="2800" dirty="0" err="1"/>
              <a:t>What’s</a:t>
            </a:r>
            <a:r>
              <a:rPr lang="es-ES" sz="2800" dirty="0"/>
              <a:t> </a:t>
            </a:r>
            <a:r>
              <a:rPr lang="es-ES" sz="2800" dirty="0" err="1"/>
              <a:t>work</a:t>
            </a:r>
            <a:r>
              <a:rPr lang="es-ES" sz="2800" dirty="0"/>
              <a:t> </a:t>
            </a:r>
            <a:r>
              <a:rPr lang="es-ES" sz="2800" dirty="0" err="1"/>
              <a:t>out</a:t>
            </a:r>
            <a:endParaRPr lang="es-ES" sz="2800" dirty="0"/>
          </a:p>
          <a:p>
            <a:r>
              <a:rPr lang="en-US" sz="2800" dirty="0"/>
              <a:t>direct contact with potentially interested students</a:t>
            </a:r>
          </a:p>
          <a:p>
            <a:r>
              <a:rPr lang="en-US" sz="2800" dirty="0"/>
              <a:t>group activity, inclusive, interactive, with plenary session</a:t>
            </a:r>
          </a:p>
          <a:p>
            <a:r>
              <a:rPr lang="en-US" sz="2800" dirty="0"/>
              <a:t>include an ice-breaker part</a:t>
            </a:r>
          </a:p>
          <a:p>
            <a:r>
              <a:rPr lang="en-US" sz="2800" dirty="0"/>
              <a:t>circular format: pitching the topic and why + development and work + discussion and conclusion on topic</a:t>
            </a:r>
            <a:endParaRPr lang="es-ES" sz="2800" dirty="0"/>
          </a:p>
        </p:txBody>
      </p:sp>
      <p:sp>
        <p:nvSpPr>
          <p:cNvPr id="4" name="Marcador de texto 2"/>
          <p:cNvSpPr txBox="1">
            <a:spLocks/>
          </p:cNvSpPr>
          <p:nvPr/>
        </p:nvSpPr>
        <p:spPr>
          <a:xfrm>
            <a:off x="5739063" y="1825625"/>
            <a:ext cx="5799221" cy="43513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85000" lnSpcReduction="20000"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 err="1"/>
              <a:t>What</a:t>
            </a:r>
            <a:r>
              <a:rPr lang="es-ES" sz="2800" dirty="0"/>
              <a:t> </a:t>
            </a:r>
            <a:r>
              <a:rPr lang="es-ES" sz="2800" dirty="0" err="1"/>
              <a:t>we</a:t>
            </a:r>
            <a:r>
              <a:rPr lang="es-ES" sz="2800" dirty="0"/>
              <a:t> can </a:t>
            </a:r>
            <a:r>
              <a:rPr lang="es-ES" sz="2800" dirty="0" err="1"/>
              <a:t>improve</a:t>
            </a:r>
            <a:endParaRPr lang="es-ES" sz="2800" dirty="0"/>
          </a:p>
          <a:p>
            <a:pPr marL="114300" indent="0">
              <a:buNone/>
            </a:pPr>
            <a:r>
              <a:rPr lang="en-US" sz="2800" dirty="0"/>
              <a:t>we (can) must do to improve: </a:t>
            </a:r>
          </a:p>
          <a:p>
            <a:r>
              <a:rPr lang="en-US" sz="2800" dirty="0"/>
              <a:t>communication with students, teachers and stakeholders of the proposed activities: communication with students, teachers and stakeholders of the proposed activities.</a:t>
            </a:r>
          </a:p>
          <a:p>
            <a:r>
              <a:rPr lang="en-US" sz="2800" dirty="0"/>
              <a:t>the dissemination and advertising of the activities in social networks</a:t>
            </a:r>
          </a:p>
          <a:p>
            <a:r>
              <a:rPr lang="en-US" sz="2800" dirty="0"/>
              <a:t>specify the way in which students are really interested in the activity carried out so that it has an effective outcome for them.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63085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Puede ser una imagen de 4 personas, personas sentadas e interior">
            <a:extLst>
              <a:ext uri="{FF2B5EF4-FFF2-40B4-BE49-F238E27FC236}">
                <a16:creationId xmlns:a16="http://schemas.microsoft.com/office/drawing/2014/main" id="{A69C377E-5D89-47CF-98D0-C54C97650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216" y="1673985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uede ser una imagen de 4 personas, personas sentadas, personas de pie e interior">
            <a:extLst>
              <a:ext uri="{FF2B5EF4-FFF2-40B4-BE49-F238E27FC236}">
                <a16:creationId xmlns:a16="http://schemas.microsoft.com/office/drawing/2014/main" id="{5CDEA54C-77E9-4A54-9A57-1131787EA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2608" y="169068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uede ser una imagen de 5 personas, personas de pie e interior">
            <a:extLst>
              <a:ext uri="{FF2B5EF4-FFF2-40B4-BE49-F238E27FC236}">
                <a16:creationId xmlns:a16="http://schemas.microsoft.com/office/drawing/2014/main" id="{D205E3AC-9047-472D-84E5-FB14B48C5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171085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Puede ser una imagen de 15 personas, personas de pie e interior">
            <a:extLst>
              <a:ext uri="{FF2B5EF4-FFF2-40B4-BE49-F238E27FC236}">
                <a16:creationId xmlns:a16="http://schemas.microsoft.com/office/drawing/2014/main" id="{F546B3D1-6894-4394-94CF-F39F206A6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2608" y="3727467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Puede ser una imagen de 10 personas, personas de pie e interior">
            <a:extLst>
              <a:ext uri="{FF2B5EF4-FFF2-40B4-BE49-F238E27FC236}">
                <a16:creationId xmlns:a16="http://schemas.microsoft.com/office/drawing/2014/main" id="{B83C0670-4522-4293-A5BF-718A4A598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216" y="3727467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Puede ser una imagen de 11 personas, personas de pie e interior">
            <a:extLst>
              <a:ext uri="{FF2B5EF4-FFF2-40B4-BE49-F238E27FC236}">
                <a16:creationId xmlns:a16="http://schemas.microsoft.com/office/drawing/2014/main" id="{6237A74D-E7C4-410E-A8A2-949816E3A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3727467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dirty="0" err="1"/>
              <a:t>Evidences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6216" y="5483225"/>
            <a:ext cx="10515600" cy="655412"/>
          </a:xfrm>
        </p:spPr>
        <p:txBody>
          <a:bodyPr>
            <a:normAutofit/>
          </a:bodyPr>
          <a:lstStyle/>
          <a:p>
            <a:r>
              <a:rPr lang="es-ES" sz="1800" u="sng" dirty="0">
                <a:hlinkClick r:id="rId8"/>
              </a:rPr>
              <a:t>https://m.facebook.com/story.php?story_fbid=2373719676116774&amp;id=100004362948712</a:t>
            </a:r>
            <a:r>
              <a:rPr lang="es-E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6280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Disclaimer</a:t>
            </a:r>
            <a:endParaRPr lang="es-ES" dirty="0"/>
          </a:p>
        </p:txBody>
      </p:sp>
      <p:pic>
        <p:nvPicPr>
          <p:cNvPr id="1026" name="Picture 2" descr="Ver las imágenes de orige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1366" y="3068516"/>
            <a:ext cx="5109268" cy="111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249008" y="2628900"/>
            <a:ext cx="1846385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Eelisa"/>
              </a:rPr>
              <a:t>EELISA</a:t>
            </a:r>
            <a:r>
              <a:rPr lang="es-ES" dirty="0"/>
              <a:t> IS</a:t>
            </a:r>
          </a:p>
        </p:txBody>
      </p:sp>
    </p:spTree>
    <p:extLst>
      <p:ext uri="{BB962C8B-B14F-4D97-AF65-F5344CB8AC3E}">
        <p14:creationId xmlns:p14="http://schemas.microsoft.com/office/powerpoint/2010/main" val="1614865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2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272" y="1491124"/>
            <a:ext cx="5743380" cy="139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3133" y="3716728"/>
            <a:ext cx="3608021" cy="139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5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EELISA.pptx" id="{9745D8B4-5264-48AC-A82C-F056048A751B}" vid="{9CCB299F-DEB1-42FD-8631-8D755C62935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mbers xmlns="f6ad4708-cd8a-45fe-98bf-2842077436f6">
      <UserInfo>
        <DisplayName/>
        <AccountId xsi:nil="true"/>
        <AccountType/>
      </UserInfo>
    </Members>
    <Self_Registration_Enabled xmlns="f6ad4708-cd8a-45fe-98bf-2842077436f6" xsi:nil="true"/>
    <TeamsChannelId xmlns="f6ad4708-cd8a-45fe-98bf-2842077436f6" xsi:nil="true"/>
    <IsNotebookLocked xmlns="f6ad4708-cd8a-45fe-98bf-2842077436f6" xsi:nil="true"/>
    <FolderType xmlns="f6ad4708-cd8a-45fe-98bf-2842077436f6" xsi:nil="true"/>
    <Distribution_Groups xmlns="f6ad4708-cd8a-45fe-98bf-2842077436f6" xsi:nil="true"/>
    <Invited_Leaders xmlns="f6ad4708-cd8a-45fe-98bf-2842077436f6" xsi:nil="true"/>
    <Has_Leaders_Only_SectionGroup xmlns="f6ad4708-cd8a-45fe-98bf-2842077436f6" xsi:nil="true"/>
    <NotebookType xmlns="f6ad4708-cd8a-45fe-98bf-2842077436f6" xsi:nil="true"/>
    <Leaders xmlns="f6ad4708-cd8a-45fe-98bf-2842077436f6">
      <UserInfo>
        <DisplayName/>
        <AccountId xsi:nil="true"/>
        <AccountType/>
      </UserInfo>
    </Leaders>
    <LMS_Mappings xmlns="f6ad4708-cd8a-45fe-98bf-2842077436f6" xsi:nil="true"/>
    <Invited_Members xmlns="f6ad4708-cd8a-45fe-98bf-2842077436f6" xsi:nil="true"/>
    <Member_Groups xmlns="f6ad4708-cd8a-45fe-98bf-2842077436f6">
      <UserInfo>
        <DisplayName/>
        <AccountId xsi:nil="true"/>
        <AccountType/>
      </UserInfo>
    </Member_Groups>
    <CultureName xmlns="f6ad4708-cd8a-45fe-98bf-2842077436f6" xsi:nil="true"/>
    <Owner xmlns="f6ad4708-cd8a-45fe-98bf-2842077436f6">
      <UserInfo>
        <DisplayName/>
        <AccountId xsi:nil="true"/>
        <AccountType/>
      </UserInfo>
    </Owner>
    <AppVersion xmlns="f6ad4708-cd8a-45fe-98bf-2842077436f6" xsi:nil="true"/>
    <DefaultSectionNames xmlns="f6ad4708-cd8a-45fe-98bf-2842077436f6" xsi:nil="true"/>
    <Is_Collaboration_Space_Locked xmlns="f6ad4708-cd8a-45fe-98bf-2842077436f6" xsi:nil="true"/>
    <Math_Settings xmlns="f6ad4708-cd8a-45fe-98bf-2842077436f6" xsi:nil="true"/>
    <Templates xmlns="f6ad4708-cd8a-45fe-98bf-2842077436f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B92C039CFBB2249B217492598E5BE11" ma:contentTypeVersion="34" ma:contentTypeDescription="Crear nuevo documento." ma:contentTypeScope="" ma:versionID="bcca1906babfa9d3c8d1106c4f6b8172">
  <xsd:schema xmlns:xsd="http://www.w3.org/2001/XMLSchema" xmlns:xs="http://www.w3.org/2001/XMLSchema" xmlns:p="http://schemas.microsoft.com/office/2006/metadata/properties" xmlns:ns3="55a32cf4-c6f7-4b7e-b4ea-547c22e252f1" xmlns:ns4="f6ad4708-cd8a-45fe-98bf-2842077436f6" targetNamespace="http://schemas.microsoft.com/office/2006/metadata/properties" ma:root="true" ma:fieldsID="7e0ef5444d3eb3c4564ada639dcd4296" ns3:_="" ns4:_="">
    <xsd:import namespace="55a32cf4-c6f7-4b7e-b4ea-547c22e252f1"/>
    <xsd:import namespace="f6ad4708-cd8a-45fe-98bf-2842077436f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Leaders" minOccurs="0"/>
                <xsd:element ref="ns4:Members" minOccurs="0"/>
                <xsd:element ref="ns4:Member_Groups" minOccurs="0"/>
                <xsd:element ref="ns4:Distribution_Groups" minOccurs="0"/>
                <xsd:element ref="ns4:LMS_Mappings" minOccurs="0"/>
                <xsd:element ref="ns4:Invited_Leaders" minOccurs="0"/>
                <xsd:element ref="ns4:Invited_Members" minOccurs="0"/>
                <xsd:element ref="ns4:Self_Registration_Enabled" minOccurs="0"/>
                <xsd:element ref="ns4:Has_Leaders_Only_SectionGroup" minOccurs="0"/>
                <xsd:element ref="ns4:Is_Collaboration_Space_Locked" minOccurs="0"/>
                <xsd:element ref="ns4:IsNotebookLocked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a32cf4-c6f7-4b7e-b4ea-547c22e252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ad4708-cd8a-45fe-98bf-2842077436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NotebookType" ma:index="19" nillable="true" ma:displayName="Notebook Type" ma:internalName="NotebookType">
      <xsd:simpleType>
        <xsd:restriction base="dms:Text"/>
      </xsd:simpleType>
    </xsd:element>
    <xsd:element name="FolderType" ma:index="20" nillable="true" ma:displayName="Folder Type" ma:internalName="FolderType">
      <xsd:simpleType>
        <xsd:restriction base="dms:Text"/>
      </xsd:simpleType>
    </xsd:element>
    <xsd:element name="CultureName" ma:index="21" nillable="true" ma:displayName="Culture Name" ma:internalName="CultureName">
      <xsd:simpleType>
        <xsd:restriction base="dms:Text"/>
      </xsd:simpleType>
    </xsd:element>
    <xsd:element name="AppVersion" ma:index="22" nillable="true" ma:displayName="App Version" ma:internalName="AppVersion">
      <xsd:simpleType>
        <xsd:restriction base="dms:Text"/>
      </xsd:simpleType>
    </xsd:element>
    <xsd:element name="TeamsChannelId" ma:index="23" nillable="true" ma:displayName="Teams Channel Id" ma:internalName="TeamsChannelId">
      <xsd:simpleType>
        <xsd:restriction base="dms:Text"/>
      </xsd:simpleType>
    </xsd:element>
    <xsd:element name="Owner" ma:index="24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5" nillable="true" ma:displayName="Math Settings" ma:internalName="Math_Settings">
      <xsd:simpleType>
        <xsd:restriction base="dms:Text"/>
      </xsd:simpleType>
    </xsd:element>
    <xsd:element name="DefaultSectionNames" ma:index="26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7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28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9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30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1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2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33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4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35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36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37" nillable="true" ma:displayName="Is Collaboration Space Locked" ma:internalName="Is_Collaboration_Space_Locked">
      <xsd:simpleType>
        <xsd:restriction base="dms:Boolean"/>
      </xsd:simpleType>
    </xsd:element>
    <xsd:element name="IsNotebookLocked" ma:index="38" nillable="true" ma:displayName="Is Notebook Locked" ma:internalName="IsNotebookLocked">
      <xsd:simpleType>
        <xsd:restriction base="dms:Boolean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8DF49B-7B0B-440A-A81F-79592E34F7D4}">
  <ds:schemaRefs>
    <ds:schemaRef ds:uri="http://purl.org/dc/dcmitype/"/>
    <ds:schemaRef ds:uri="55a32cf4-c6f7-4b7e-b4ea-547c22e252f1"/>
    <ds:schemaRef ds:uri="f6ad4708-cd8a-45fe-98bf-2842077436f6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64D7682E-794D-4A8A-8000-6B00414A37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D6192E-C777-4800-A240-7012773FC5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a32cf4-c6f7-4b7e-b4ea-547c22e252f1"/>
    <ds:schemaRef ds:uri="f6ad4708-cd8a-45fe-98bf-2842077436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EELISA_plantillas</Template>
  <TotalTime>1681</TotalTime>
  <Words>456</Words>
  <Application>Microsoft Office PowerPoint</Application>
  <PresentationFormat>Panorámica</PresentationFormat>
  <Paragraphs>44</Paragraphs>
  <Slides>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Arial</vt:lpstr>
      <vt:lpstr>Calibri</vt:lpstr>
      <vt:lpstr>Eelisa</vt:lpstr>
      <vt:lpstr>Reboto</vt:lpstr>
      <vt:lpstr>Roboto</vt:lpstr>
      <vt:lpstr>Roboto Condensed Light</vt:lpstr>
      <vt:lpstr>Tema de Office</vt:lpstr>
      <vt:lpstr>EELISA ACTIVITY</vt:lpstr>
      <vt:lpstr>Description of the activity</vt:lpstr>
      <vt:lpstr>Results</vt:lpstr>
      <vt:lpstr>Lessons learned [in one page]</vt:lpstr>
      <vt:lpstr>Evidences</vt:lpstr>
      <vt:lpstr>Disclaimer</vt:lpstr>
      <vt:lpstr>Presentación de PowerPoint</vt:lpstr>
    </vt:vector>
  </TitlesOfParts>
  <Company>Universidad Politecnica de Madrid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Prestamo</dc:creator>
  <cp:lastModifiedBy>carlos.paredes@upm.es</cp:lastModifiedBy>
  <cp:revision>35</cp:revision>
  <dcterms:created xsi:type="dcterms:W3CDTF">2021-05-19T08:40:13Z</dcterms:created>
  <dcterms:modified xsi:type="dcterms:W3CDTF">2022-12-16T12:37:51Z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0x0101005B92C039CFBB2249B217492598E5BE11</vt:lpwstr>
  </property>
  <property fmtid="{D5CDD505-2E9C-101B-9397-08002B2CF9AE}" pid="3" name="MediaServiceImageTags">
    <vt:lpwstr/>
  </property>
</Properties>
</file>