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7" r:id="rId5"/>
    <p:sldId id="280" r:id="rId6"/>
    <p:sldId id="283" r:id="rId7"/>
    <p:sldId id="281" r:id="rId8"/>
    <p:sldId id="282" r:id="rId9"/>
    <p:sldId id="28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María Ulloa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20/12/22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32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eventos.upm.es/86014/detail/4thnbuilding-and-management-international-conference.html" TargetMode="External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272588" y="3914912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07664" y="1971513"/>
            <a:ext cx="297548" cy="5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640638" y="2265363"/>
            <a:ext cx="4089400" cy="144499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ctr"/>
            <a:r>
              <a:rPr lang="es-ES" dirty="0" err="1">
                <a:latin typeface="Roboto Condensed Light"/>
                <a:ea typeface="Roboto Condensed Light"/>
                <a:cs typeface="Roboto Condensed Light"/>
              </a:rPr>
              <a:t>Roundtable</a:t>
            </a:r>
            <a:r>
              <a:rPr lang="es-ES" dirty="0">
                <a:latin typeface="Roboto Condensed Light"/>
                <a:ea typeface="Roboto Condensed Light"/>
                <a:cs typeface="Roboto Condensed Light"/>
              </a:rPr>
              <a:t>: </a:t>
            </a:r>
            <a:r>
              <a:rPr lang="es-ES" dirty="0" err="1">
                <a:latin typeface="Roboto Condensed Light"/>
                <a:ea typeface="Roboto Condensed Light"/>
                <a:cs typeface="Roboto Condensed Light"/>
              </a:rPr>
              <a:t>Challenges</a:t>
            </a:r>
            <a:r>
              <a:rPr lang="es-ES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dirty="0" err="1">
                <a:latin typeface="Roboto Condensed Light"/>
                <a:ea typeface="Roboto Condensed Light"/>
                <a:cs typeface="Roboto Condensed Light"/>
              </a:rPr>
              <a:t>advances</a:t>
            </a:r>
            <a:r>
              <a:rPr lang="es-ES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dirty="0" err="1">
                <a:latin typeface="Roboto Condensed Light"/>
                <a:ea typeface="Roboto Condensed Light"/>
                <a:cs typeface="Roboto Condensed Light"/>
              </a:rPr>
              <a:t>industrialized</a:t>
            </a:r>
            <a:r>
              <a:rPr lang="es-ES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dirty="0" err="1">
                <a:latin typeface="Roboto Condensed Light"/>
                <a:ea typeface="Roboto Condensed Light"/>
                <a:cs typeface="Roboto Condensed Light"/>
              </a:rPr>
              <a:t>construction</a:t>
            </a:r>
            <a:endParaRPr lang="es-ES" dirty="0">
              <a:latin typeface="Roboto Condensed Light"/>
              <a:ea typeface="Roboto Condensed Light"/>
              <a:cs typeface="Roboto Condensed Light"/>
            </a:endParaRPr>
          </a:p>
          <a:p>
            <a:pPr algn="ctr"/>
            <a:endParaRPr lang="es-ES" dirty="0"/>
          </a:p>
          <a:p>
            <a:endParaRPr lang="es-ES" dirty="0">
              <a:cs typeface="Roboto Condensed Light"/>
            </a:endParaRPr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783611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Date </a:t>
            </a:r>
            <a:r>
              <a:rPr lang="es-ES" sz="2000" dirty="0" err="1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000" dirty="0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000" dirty="0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activity</a:t>
            </a:r>
            <a:r>
              <a:rPr lang="es-ES" sz="2000" dirty="0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: 17th </a:t>
            </a:r>
            <a:r>
              <a:rPr lang="es-ES" sz="2000" dirty="0" err="1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Novembre</a:t>
            </a:r>
            <a:r>
              <a:rPr lang="es-ES" sz="2000" dirty="0">
                <a:solidFill>
                  <a:schemeClr val="accent2"/>
                </a:solidFill>
                <a:latin typeface="Roboto Condensed Light"/>
                <a:ea typeface="Roboto Condensed Light"/>
                <a:cs typeface="Roboto Condensed Light"/>
              </a:rPr>
              <a:t> 2022</a:t>
            </a:r>
            <a:endParaRPr lang="es-ES" sz="2000" dirty="0">
              <a:solidFill>
                <a:schemeClr val="accent2"/>
              </a:solidFill>
            </a:endParaRP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4219688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: INCO-0</a:t>
            </a:r>
          </a:p>
        </p:txBody>
      </p:sp>
      <p:sp>
        <p:nvSpPr>
          <p:cNvPr id="20" name="Marcador de texto 10"/>
          <p:cNvSpPr txBox="1">
            <a:spLocks/>
          </p:cNvSpPr>
          <p:nvPr/>
        </p:nvSpPr>
        <p:spPr>
          <a:xfrm>
            <a:off x="7577364" y="5277738"/>
            <a:ext cx="4089400" cy="1187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Sponsors/</a:t>
            </a:r>
            <a:r>
              <a:rPr lang="es-ES" sz="2000" dirty="0" err="1"/>
              <a:t>other</a:t>
            </a:r>
            <a:r>
              <a:rPr lang="es-ES" sz="2000" dirty="0"/>
              <a:t> </a:t>
            </a:r>
            <a:r>
              <a:rPr lang="es-ES" sz="2000" dirty="0" err="1"/>
              <a:t>stakeholders</a:t>
            </a:r>
            <a:r>
              <a:rPr lang="es-ES" sz="2000" dirty="0"/>
              <a:t>: BIMIC International </a:t>
            </a:r>
            <a:r>
              <a:rPr lang="es-ES" sz="2000" dirty="0" err="1"/>
              <a:t>Conference</a:t>
            </a:r>
            <a:endParaRPr lang="es-ES" sz="2000" dirty="0"/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/>
              <a:t>: ETSEM</a:t>
            </a:r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>
                <a:solidFill>
                  <a:schemeClr val="bg1">
                    <a:lumMod val="65000"/>
                  </a:schemeClr>
                </a:solidFill>
              </a:rPr>
              <a:t>Hybrid</a:t>
            </a:r>
            <a:br>
              <a:rPr lang="es-ES" sz="2000" dirty="0"/>
            </a:br>
            <a:endParaRPr lang="es-E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C6A1F6-66BE-17A0-0226-A336A46D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6126" cy="51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Description</a:t>
            </a:r>
            <a:r>
              <a:rPr lang="es-ES"/>
              <a:t> of </a:t>
            </a:r>
            <a:r>
              <a:rPr lang="es-ES" err="1"/>
              <a:t>the</a:t>
            </a:r>
            <a:r>
              <a:rPr lang="es-ES"/>
              <a:t> </a:t>
            </a:r>
            <a:r>
              <a:rPr lang="es-ES" err="1"/>
              <a:t>activity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690688"/>
            <a:ext cx="7753104" cy="4486275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400" dirty="0" err="1"/>
              <a:t>During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4th International BIMIC </a:t>
            </a:r>
            <a:r>
              <a:rPr lang="es-ES" sz="2400" dirty="0" err="1"/>
              <a:t>Conference</a:t>
            </a:r>
            <a:r>
              <a:rPr lang="es-ES" sz="2400" dirty="0"/>
              <a:t>, </a:t>
            </a:r>
            <a:r>
              <a:rPr lang="es-ES" sz="2400" dirty="0" err="1"/>
              <a:t>the</a:t>
            </a:r>
            <a:r>
              <a:rPr lang="es-ES" sz="2400" dirty="0"/>
              <a:t> INCO-0 </a:t>
            </a:r>
            <a:r>
              <a:rPr lang="es-ES" sz="2400" dirty="0" err="1"/>
              <a:t>community</a:t>
            </a:r>
            <a:r>
              <a:rPr lang="es-ES" sz="2400" dirty="0"/>
              <a:t> </a:t>
            </a:r>
            <a:r>
              <a:rPr lang="es-ES" sz="2400" dirty="0" err="1"/>
              <a:t>organized</a:t>
            </a:r>
            <a:r>
              <a:rPr lang="es-ES" sz="2400" dirty="0"/>
              <a:t> a </a:t>
            </a:r>
            <a:r>
              <a:rPr lang="es-ES" sz="2400" dirty="0" err="1"/>
              <a:t>roundtable</a:t>
            </a:r>
            <a:r>
              <a:rPr lang="es-ES" sz="2400" dirty="0"/>
              <a:t> </a:t>
            </a:r>
            <a:r>
              <a:rPr lang="es-ES" sz="2400" dirty="0" err="1"/>
              <a:t>where</a:t>
            </a:r>
            <a:r>
              <a:rPr lang="es-ES" sz="2400" dirty="0"/>
              <a:t> </a:t>
            </a:r>
            <a:r>
              <a:rPr lang="es-ES" sz="2400" dirty="0" err="1"/>
              <a:t>national</a:t>
            </a:r>
            <a:r>
              <a:rPr lang="es-ES" sz="2400" dirty="0"/>
              <a:t> and </a:t>
            </a:r>
            <a:r>
              <a:rPr lang="es-ES" sz="2400" dirty="0" err="1"/>
              <a:t>international</a:t>
            </a:r>
            <a:r>
              <a:rPr lang="es-ES" sz="2400" dirty="0"/>
              <a:t> </a:t>
            </a:r>
            <a:r>
              <a:rPr lang="es-ES" sz="2400" dirty="0" err="1"/>
              <a:t>experts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industrialized</a:t>
            </a:r>
            <a:r>
              <a:rPr lang="es-ES" sz="2400" dirty="0"/>
              <a:t> </a:t>
            </a:r>
            <a:r>
              <a:rPr lang="es-ES" sz="2400" dirty="0" err="1"/>
              <a:t>construction</a:t>
            </a:r>
            <a:r>
              <a:rPr lang="es-ES" sz="2400" dirty="0"/>
              <a:t> </a:t>
            </a:r>
            <a:r>
              <a:rPr lang="es-ES" sz="2400" dirty="0" err="1"/>
              <a:t>discussed</a:t>
            </a:r>
            <a:r>
              <a:rPr lang="es-ES" sz="2400" dirty="0"/>
              <a:t> </a:t>
            </a:r>
            <a:r>
              <a:rPr lang="es-ES" sz="2400" dirty="0" err="1"/>
              <a:t>challenges</a:t>
            </a:r>
            <a:r>
              <a:rPr lang="es-ES" sz="2400" dirty="0"/>
              <a:t> and </a:t>
            </a:r>
            <a:r>
              <a:rPr lang="es-ES" sz="2400" dirty="0" err="1"/>
              <a:t>advances</a:t>
            </a:r>
            <a:r>
              <a:rPr lang="es-ES" sz="2400" dirty="0"/>
              <a:t> in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field</a:t>
            </a:r>
            <a:r>
              <a:rPr lang="es-ES" sz="2400" dirty="0"/>
              <a:t>. </a:t>
            </a:r>
            <a:r>
              <a:rPr lang="es-ES" sz="2400" dirty="0" err="1"/>
              <a:t>Participants</a:t>
            </a:r>
            <a:r>
              <a:rPr lang="es-ES" sz="2400" dirty="0"/>
              <a:t> </a:t>
            </a:r>
            <a:r>
              <a:rPr lang="es-ES" sz="2400" dirty="0" err="1"/>
              <a:t>were</a:t>
            </a:r>
            <a:r>
              <a:rPr lang="es-ES" sz="2400" dirty="0"/>
              <a:t> </a:t>
            </a:r>
            <a:r>
              <a:rPr lang="es-ES" sz="2400" dirty="0" err="1"/>
              <a:t>able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participate</a:t>
            </a:r>
            <a:r>
              <a:rPr lang="es-ES" sz="2400" dirty="0"/>
              <a:t> </a:t>
            </a: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face</a:t>
            </a:r>
            <a:r>
              <a:rPr lang="es-ES" sz="2400" dirty="0"/>
              <a:t>-</a:t>
            </a:r>
            <a:r>
              <a:rPr lang="es-ES" sz="2400" dirty="0" err="1"/>
              <a:t>to</a:t>
            </a:r>
            <a:r>
              <a:rPr lang="es-ES" sz="2400" dirty="0"/>
              <a:t>-fase and </a:t>
            </a:r>
            <a:r>
              <a:rPr lang="es-ES" sz="2400" dirty="0" err="1"/>
              <a:t>virtually</a:t>
            </a:r>
            <a:r>
              <a:rPr lang="es-ES" sz="2400" dirty="0"/>
              <a:t> </a:t>
            </a:r>
            <a:r>
              <a:rPr lang="es-ES" sz="2400" dirty="0" err="1"/>
              <a:t>via</a:t>
            </a:r>
            <a:r>
              <a:rPr lang="es-ES" sz="2400" dirty="0"/>
              <a:t> Zoom.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30</a:t>
            </a:r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30</a:t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30</a:t>
            </a:r>
          </a:p>
          <a:p>
            <a:r>
              <a:rPr lang="es-ES" dirty="0"/>
              <a:t># ECTS: 0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INCO-0</a:t>
            </a:r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0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UPM</a:t>
            </a: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7" y="4490198"/>
            <a:ext cx="2469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</a:t>
            </a:r>
          </a:p>
          <a:p>
            <a:endParaRPr lang="es-ES" dirty="0">
              <a:solidFill>
                <a:schemeClr val="accent2"/>
              </a:solidFill>
            </a:endParaRPr>
          </a:p>
          <a:p>
            <a:r>
              <a:rPr lang="es-ES" dirty="0">
                <a:solidFill>
                  <a:schemeClr val="accent2"/>
                </a:solidFill>
              </a:rPr>
              <a:t>9: </a:t>
            </a:r>
            <a:r>
              <a:rPr lang="es-ES" dirty="0" err="1">
                <a:solidFill>
                  <a:schemeClr val="accent2"/>
                </a:solidFill>
              </a:rPr>
              <a:t>Impact</a:t>
            </a:r>
            <a:r>
              <a:rPr lang="es-ES" dirty="0">
                <a:solidFill>
                  <a:schemeClr val="accent2"/>
                </a:solidFill>
              </a:rPr>
              <a:t> 2</a:t>
            </a:r>
          </a:p>
          <a:p>
            <a:r>
              <a:rPr lang="es-ES" dirty="0">
                <a:solidFill>
                  <a:schemeClr val="accent2"/>
                </a:solidFill>
              </a:rPr>
              <a:t>11: </a:t>
            </a:r>
            <a:r>
              <a:rPr lang="es-ES" dirty="0" err="1">
                <a:solidFill>
                  <a:schemeClr val="accent2"/>
                </a:solidFill>
              </a:rPr>
              <a:t>Impact</a:t>
            </a:r>
            <a:r>
              <a:rPr lang="es-ES" dirty="0">
                <a:solidFill>
                  <a:schemeClr val="accent2"/>
                </a:solidFill>
              </a:rPr>
              <a:t> 2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746" y="1552697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781" y="2462459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1" y="2505508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358" y="2538873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3386887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12" y="3415270"/>
            <a:ext cx="766011" cy="76601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3415271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1" y="4311317"/>
            <a:ext cx="766011" cy="76601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5206412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0" y="5201651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2" y="5201652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8" y="6130840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121" y="6130840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493" y="6091987"/>
            <a:ext cx="766011" cy="766011"/>
          </a:xfrm>
          <a:prstGeom prst="rect">
            <a:avLst/>
          </a:prstGeom>
        </p:spPr>
      </p:pic>
      <p:pic>
        <p:nvPicPr>
          <p:cNvPr id="27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Results</a:t>
            </a:r>
            <a:endParaRPr lang="es-ES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17719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dirty="0" err="1"/>
              <a:t>Participants</a:t>
            </a:r>
            <a:r>
              <a:rPr lang="es-ES" sz="2000" dirty="0"/>
              <a:t> </a:t>
            </a:r>
            <a:r>
              <a:rPr lang="es-ES" sz="2000" dirty="0" err="1"/>
              <a:t>learned</a:t>
            </a:r>
            <a:r>
              <a:rPr lang="es-ES" sz="2000" dirty="0"/>
              <a:t> </a:t>
            </a:r>
            <a:r>
              <a:rPr lang="es-ES" sz="2000" dirty="0" err="1"/>
              <a:t>about</a:t>
            </a:r>
            <a:r>
              <a:rPr lang="es-ES" sz="2000" dirty="0"/>
              <a:t> </a:t>
            </a:r>
            <a:r>
              <a:rPr lang="es-ES" sz="2000" dirty="0" err="1"/>
              <a:t>challenges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field</a:t>
            </a:r>
            <a:r>
              <a:rPr lang="es-ES" sz="2000" dirty="0"/>
              <a:t> </a:t>
            </a:r>
            <a:r>
              <a:rPr lang="es-ES" sz="2000" dirty="0" err="1"/>
              <a:t>of</a:t>
            </a:r>
            <a:r>
              <a:rPr lang="es-ES" sz="2000" dirty="0"/>
              <a:t> </a:t>
            </a:r>
            <a:r>
              <a:rPr lang="es-ES" sz="2000" dirty="0" err="1"/>
              <a:t>industrialized</a:t>
            </a:r>
            <a:r>
              <a:rPr lang="es-ES" sz="2000" dirty="0"/>
              <a:t> </a:t>
            </a:r>
            <a:r>
              <a:rPr lang="es-ES" sz="2000" dirty="0" err="1"/>
              <a:t>construction</a:t>
            </a:r>
            <a:r>
              <a:rPr lang="es-ES" sz="2000" dirty="0"/>
              <a:t> and </a:t>
            </a:r>
            <a:r>
              <a:rPr lang="es-ES" sz="2000" dirty="0" err="1"/>
              <a:t>were</a:t>
            </a:r>
            <a:r>
              <a:rPr lang="es-ES" sz="2000" dirty="0"/>
              <a:t> </a:t>
            </a:r>
            <a:r>
              <a:rPr lang="es-ES" sz="2000" dirty="0" err="1"/>
              <a:t>able</a:t>
            </a:r>
            <a:r>
              <a:rPr lang="es-ES" sz="2000" dirty="0"/>
              <a:t> </a:t>
            </a:r>
            <a:r>
              <a:rPr lang="es-ES" sz="2000" dirty="0" err="1"/>
              <a:t>to</a:t>
            </a:r>
            <a:r>
              <a:rPr lang="es-ES" sz="2000" dirty="0"/>
              <a:t> </a:t>
            </a:r>
            <a:r>
              <a:rPr lang="es-ES" sz="2000" dirty="0" err="1"/>
              <a:t>identify</a:t>
            </a:r>
            <a:r>
              <a:rPr lang="es-ES" sz="2000" dirty="0"/>
              <a:t> </a:t>
            </a:r>
            <a:r>
              <a:rPr lang="es-ES" sz="2000" dirty="0" err="1"/>
              <a:t>areas</a:t>
            </a:r>
            <a:r>
              <a:rPr lang="es-ES" sz="2000" dirty="0"/>
              <a:t> </a:t>
            </a:r>
            <a:r>
              <a:rPr lang="es-ES" sz="2000" dirty="0" err="1"/>
              <a:t>for</a:t>
            </a:r>
            <a:r>
              <a:rPr lang="es-ES" sz="2000" dirty="0"/>
              <a:t> </a:t>
            </a:r>
            <a:r>
              <a:rPr lang="es-ES" sz="2000" dirty="0" err="1"/>
              <a:t>research</a:t>
            </a:r>
            <a:r>
              <a:rPr lang="es-ES" sz="2000" dirty="0"/>
              <a:t> in </a:t>
            </a:r>
            <a:r>
              <a:rPr lang="es-ES" sz="2000" dirty="0" err="1"/>
              <a:t>the</a:t>
            </a:r>
            <a:r>
              <a:rPr lang="es-ES" sz="2000" dirty="0"/>
              <a:t> future.</a:t>
            </a:r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38200" y="4656748"/>
            <a:ext cx="10881946" cy="1128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2000" dirty="0" err="1"/>
              <a:t>Assessment</a:t>
            </a:r>
            <a:r>
              <a:rPr lang="es-ES" sz="2000" dirty="0"/>
              <a:t> </a:t>
            </a:r>
            <a:r>
              <a:rPr lang="es-ES" sz="2000" dirty="0" err="1"/>
              <a:t>method</a:t>
            </a:r>
            <a:r>
              <a:rPr lang="es-ES" sz="2000" dirty="0"/>
              <a:t>: Debate and </a:t>
            </a:r>
            <a:r>
              <a:rPr lang="es-ES" sz="2000" dirty="0" err="1"/>
              <a:t>folow</a:t>
            </a:r>
            <a:r>
              <a:rPr lang="es-ES" sz="2000" dirty="0"/>
              <a:t>-up </a:t>
            </a:r>
            <a:r>
              <a:rPr lang="es-ES" sz="2000" dirty="0" err="1"/>
              <a:t>discussion</a:t>
            </a:r>
            <a:r>
              <a:rPr lang="es-ES" sz="2000" dirty="0"/>
              <a:t> after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presentations</a:t>
            </a:r>
            <a:endParaRPr lang="es-ES" sz="2000" dirty="0"/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2" y="2078674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3" y="4909797"/>
            <a:ext cx="304776" cy="609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/>
              <a:t>learned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00863" cy="4351338"/>
          </a:xfrm>
        </p:spPr>
        <p:txBody>
          <a:bodyPr>
            <a:normAutofit/>
          </a:bodyPr>
          <a:lstStyle/>
          <a:p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r>
              <a:rPr lang="es-ES" sz="2800" dirty="0"/>
              <a:t>. </a:t>
            </a:r>
            <a:r>
              <a:rPr lang="es-ES" sz="2800" dirty="0" err="1"/>
              <a:t>Presence</a:t>
            </a:r>
            <a:r>
              <a:rPr lang="es-ES" sz="2800" dirty="0"/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international</a:t>
            </a:r>
            <a:r>
              <a:rPr lang="es-ES" sz="2800" dirty="0"/>
              <a:t> </a:t>
            </a:r>
            <a:r>
              <a:rPr lang="es-ES" sz="2800" dirty="0" err="1"/>
              <a:t>participants</a:t>
            </a:r>
            <a:r>
              <a:rPr lang="es-ES" sz="2800" dirty="0"/>
              <a:t>.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hybrid</a:t>
            </a:r>
            <a:r>
              <a:rPr lang="es-ES" sz="2800" dirty="0"/>
              <a:t> </a:t>
            </a:r>
            <a:r>
              <a:rPr lang="es-ES" sz="2800" dirty="0" err="1"/>
              <a:t>format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activity</a:t>
            </a:r>
            <a:r>
              <a:rPr lang="es-ES" sz="2800" dirty="0"/>
              <a:t> </a:t>
            </a:r>
            <a:r>
              <a:rPr lang="es-ES" sz="2800" dirty="0" err="1"/>
              <a:t>reached</a:t>
            </a:r>
            <a:r>
              <a:rPr lang="es-ES" sz="2800" dirty="0"/>
              <a:t> a </a:t>
            </a:r>
            <a:r>
              <a:rPr lang="es-ES" sz="2800" dirty="0" err="1"/>
              <a:t>higher</a:t>
            </a:r>
            <a:r>
              <a:rPr lang="es-ES" sz="2800" dirty="0"/>
              <a:t> </a:t>
            </a:r>
            <a:r>
              <a:rPr lang="es-ES" sz="2800" dirty="0" err="1"/>
              <a:t>number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participants</a:t>
            </a:r>
            <a:r>
              <a:rPr lang="es-ES" sz="2800" dirty="0"/>
              <a:t>, </a:t>
            </a:r>
            <a:r>
              <a:rPr lang="es-ES" sz="2800" dirty="0" err="1"/>
              <a:t>specially</a:t>
            </a:r>
            <a:r>
              <a:rPr lang="es-ES" sz="2800" dirty="0"/>
              <a:t> </a:t>
            </a:r>
            <a:r>
              <a:rPr lang="es-ES" sz="2800" dirty="0" err="1"/>
              <a:t>from</a:t>
            </a:r>
            <a:r>
              <a:rPr lang="es-ES" sz="2800" dirty="0"/>
              <a:t> </a:t>
            </a:r>
            <a:r>
              <a:rPr lang="es-ES" sz="2800" dirty="0" err="1"/>
              <a:t>Brazil</a:t>
            </a:r>
            <a:endParaRPr lang="es-ES" sz="2800" dirty="0"/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5739063" y="1825625"/>
            <a:ext cx="57992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/>
              <a:t>What</a:t>
            </a:r>
            <a:r>
              <a:rPr lang="es-ES" sz="2800" dirty="0"/>
              <a:t> </a:t>
            </a:r>
            <a:r>
              <a:rPr lang="es-ES" sz="2800" dirty="0" err="1"/>
              <a:t>we</a:t>
            </a:r>
            <a:r>
              <a:rPr lang="es-ES" sz="2800" dirty="0"/>
              <a:t> can </a:t>
            </a:r>
            <a:r>
              <a:rPr lang="es-ES" sz="2800" dirty="0" err="1"/>
              <a:t>improve</a:t>
            </a:r>
            <a:r>
              <a:rPr lang="es-ES" sz="2800" dirty="0"/>
              <a:t>: </a:t>
            </a:r>
            <a:r>
              <a:rPr lang="es-ES" sz="2800" dirty="0" err="1"/>
              <a:t>Due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conflict</a:t>
            </a:r>
            <a:r>
              <a:rPr lang="es-ES" sz="2800" dirty="0"/>
              <a:t> in </a:t>
            </a:r>
            <a:r>
              <a:rPr lang="es-ES" sz="2800" dirty="0" err="1"/>
              <a:t>the</a:t>
            </a:r>
            <a:r>
              <a:rPr lang="es-ES" sz="2800" dirty="0"/>
              <a:t> agenda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one</a:t>
            </a:r>
            <a:r>
              <a:rPr lang="es-ES" sz="2800" dirty="0"/>
              <a:t> </a:t>
            </a:r>
            <a:r>
              <a:rPr lang="es-ES" sz="2800" dirty="0" err="1"/>
              <a:t>of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speakers</a:t>
            </a:r>
            <a:r>
              <a:rPr lang="es-ES" sz="2800" dirty="0"/>
              <a:t>, he </a:t>
            </a:r>
            <a:r>
              <a:rPr lang="es-ES" sz="2800" dirty="0" err="1"/>
              <a:t>was</a:t>
            </a:r>
            <a:r>
              <a:rPr lang="es-ES" sz="2800" dirty="0"/>
              <a:t> </a:t>
            </a:r>
            <a:r>
              <a:rPr lang="es-ES" sz="2800" dirty="0" err="1"/>
              <a:t>not</a:t>
            </a:r>
            <a:r>
              <a:rPr lang="es-ES" sz="2800" dirty="0"/>
              <a:t> </a:t>
            </a:r>
            <a:r>
              <a:rPr lang="es-ES" sz="2800" dirty="0" err="1"/>
              <a:t>able</a:t>
            </a:r>
            <a:r>
              <a:rPr lang="es-ES" sz="2800" dirty="0"/>
              <a:t> </a:t>
            </a:r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participate</a:t>
            </a:r>
            <a:r>
              <a:rPr lang="es-ES" sz="28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Evidences</a:t>
            </a:r>
            <a:endParaRPr lang="es-E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AC1D6-C952-66D5-9324-A4464D2AB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11" y="1293646"/>
            <a:ext cx="7772400" cy="1712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0F9267-7D94-3F40-23BF-A1A9B2934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663" y="3429000"/>
            <a:ext cx="3493168" cy="26198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A7C467-6E53-2ADB-EA1F-F659AA158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52" y="3133892"/>
            <a:ext cx="4280121" cy="3210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6C2C3-1CA7-5AFA-DCD7-6AB616D2B82B}"/>
              </a:ext>
            </a:extLst>
          </p:cNvPr>
          <p:cNvSpPr txBox="1"/>
          <p:nvPr/>
        </p:nvSpPr>
        <p:spPr>
          <a:xfrm>
            <a:off x="5047247" y="443732"/>
            <a:ext cx="610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https://eventos.upm.es/86014/detail/4thnbuilding-and-management-international-conference.html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Disclaimer</a:t>
            </a:r>
            <a:endParaRPr lang="es-ES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>
                <a:latin typeface="Eelisa"/>
              </a:rPr>
              <a:t>EELISA</a:t>
            </a:r>
            <a:r>
              <a:rPr lang="es-ES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92C039CFBB2249B217492598E5BE11" ma:contentTypeVersion="34" ma:contentTypeDescription="Crear nuevo documento." ma:contentTypeScope="" ma:versionID="bcca1906babfa9d3c8d1106c4f6b8172">
  <xsd:schema xmlns:xsd="http://www.w3.org/2001/XMLSchema" xmlns:xs="http://www.w3.org/2001/XMLSchema" xmlns:p="http://schemas.microsoft.com/office/2006/metadata/properties" xmlns:ns3="55a32cf4-c6f7-4b7e-b4ea-547c22e252f1" xmlns:ns4="f6ad4708-cd8a-45fe-98bf-2842077436f6" targetNamespace="http://schemas.microsoft.com/office/2006/metadata/properties" ma:root="true" ma:fieldsID="7e0ef5444d3eb3c4564ada639dcd4296" ns3:_="" ns4:_="">
    <xsd:import namespace="55a32cf4-c6f7-4b7e-b4ea-547c22e252f1"/>
    <xsd:import namespace="f6ad4708-cd8a-45fe-98bf-2842077436f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Leaders" minOccurs="0"/>
                <xsd:element ref="ns4:Members" minOccurs="0"/>
                <xsd:element ref="ns4:Member_Groups" minOccurs="0"/>
                <xsd:element ref="ns4:Distribution_Groups" minOccurs="0"/>
                <xsd:element ref="ns4:LMS_Mappings" minOccurs="0"/>
                <xsd:element ref="ns4:Invited_Leaders" minOccurs="0"/>
                <xsd:element ref="ns4:Invited_Members" minOccurs="0"/>
                <xsd:element ref="ns4:Self_Registration_Enabled" minOccurs="0"/>
                <xsd:element ref="ns4:Has_Leaders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a32cf4-c6f7-4b7e-b4ea-547c22e25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ad4708-cd8a-45fe-98bf-284207743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8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9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0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6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MediaServiceAutoKeyPoints" ma:index="3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mbers xmlns="f6ad4708-cd8a-45fe-98bf-2842077436f6">
      <UserInfo>
        <DisplayName/>
        <AccountId xsi:nil="true"/>
        <AccountType/>
      </UserInfo>
    </Members>
    <Self_Registration_Enabled xmlns="f6ad4708-cd8a-45fe-98bf-2842077436f6" xsi:nil="true"/>
    <TeamsChannelId xmlns="f6ad4708-cd8a-45fe-98bf-2842077436f6" xsi:nil="true"/>
    <IsNotebookLocked xmlns="f6ad4708-cd8a-45fe-98bf-2842077436f6" xsi:nil="true"/>
    <FolderType xmlns="f6ad4708-cd8a-45fe-98bf-2842077436f6" xsi:nil="true"/>
    <Distribution_Groups xmlns="f6ad4708-cd8a-45fe-98bf-2842077436f6" xsi:nil="true"/>
    <Invited_Leaders xmlns="f6ad4708-cd8a-45fe-98bf-2842077436f6" xsi:nil="true"/>
    <Has_Leaders_Only_SectionGroup xmlns="f6ad4708-cd8a-45fe-98bf-2842077436f6" xsi:nil="true"/>
    <NotebookType xmlns="f6ad4708-cd8a-45fe-98bf-2842077436f6" xsi:nil="true"/>
    <Leaders xmlns="f6ad4708-cd8a-45fe-98bf-2842077436f6">
      <UserInfo>
        <DisplayName/>
        <AccountId xsi:nil="true"/>
        <AccountType/>
      </UserInfo>
    </Leaders>
    <LMS_Mappings xmlns="f6ad4708-cd8a-45fe-98bf-2842077436f6" xsi:nil="true"/>
    <Invited_Members xmlns="f6ad4708-cd8a-45fe-98bf-2842077436f6" xsi:nil="true"/>
    <Member_Groups xmlns="f6ad4708-cd8a-45fe-98bf-2842077436f6">
      <UserInfo>
        <DisplayName/>
        <AccountId xsi:nil="true"/>
        <AccountType/>
      </UserInfo>
    </Member_Groups>
    <CultureName xmlns="f6ad4708-cd8a-45fe-98bf-2842077436f6" xsi:nil="true"/>
    <Owner xmlns="f6ad4708-cd8a-45fe-98bf-2842077436f6">
      <UserInfo>
        <DisplayName/>
        <AccountId xsi:nil="true"/>
        <AccountType/>
      </UserInfo>
    </Owner>
    <AppVersion xmlns="f6ad4708-cd8a-45fe-98bf-2842077436f6" xsi:nil="true"/>
    <DefaultSectionNames xmlns="f6ad4708-cd8a-45fe-98bf-2842077436f6" xsi:nil="true"/>
    <Is_Collaboration_Space_Locked xmlns="f6ad4708-cd8a-45fe-98bf-2842077436f6" xsi:nil="true"/>
    <Math_Settings xmlns="f6ad4708-cd8a-45fe-98bf-2842077436f6" xsi:nil="true"/>
    <Templates xmlns="f6ad4708-cd8a-45fe-98bf-2842077436f6" xsi:nil="true"/>
  </documentManagement>
</p:properties>
</file>

<file path=customXml/itemProps1.xml><?xml version="1.0" encoding="utf-8"?>
<ds:datastoreItem xmlns:ds="http://schemas.openxmlformats.org/officeDocument/2006/customXml" ds:itemID="{20D6192E-C777-4800-A240-7012773FC5E1}">
  <ds:schemaRefs>
    <ds:schemaRef ds:uri="55a32cf4-c6f7-4b7e-b4ea-547c22e252f1"/>
    <ds:schemaRef ds:uri="f6ad4708-cd8a-45fe-98bf-2842077436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8DF49B-7B0B-440A-A81F-79592E34F7D4}">
  <ds:schemaRefs>
    <ds:schemaRef ds:uri="55a32cf4-c6f7-4b7e-b4ea-547c22e252f1"/>
    <ds:schemaRef ds:uri="f6ad4708-cd8a-45fe-98bf-2842077436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28</TotalTime>
  <Words>228</Words>
  <Application>Microsoft Macintosh PowerPoint</Application>
  <PresentationFormat>Widescreen</PresentationFormat>
  <Paragraphs>32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Eelisa</vt:lpstr>
      <vt:lpstr>Roboto</vt:lpstr>
      <vt:lpstr>Roboto Condensed Light</vt:lpstr>
      <vt:lpstr>Tema de Office</vt:lpstr>
      <vt:lpstr>EELISA ACTIVITY</vt:lpstr>
      <vt:lpstr>Description of the activity</vt:lpstr>
      <vt:lpstr>Results</vt:lpstr>
      <vt:lpstr>Lessons learned</vt:lpstr>
      <vt:lpstr>Evidences</vt:lpstr>
      <vt:lpstr>Disclaimer</vt:lpstr>
      <vt:lpstr>PowerPoint Presentation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Miguel Fernandez</cp:lastModifiedBy>
  <cp:revision>8</cp:revision>
  <dcterms:created xsi:type="dcterms:W3CDTF">2021-05-19T08:40:13Z</dcterms:created>
  <dcterms:modified xsi:type="dcterms:W3CDTF">2022-12-20T09:28:29Z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0x0101005B92C039CFBB2249B217492598E5BE11</vt:lpwstr>
  </property>
  <property fmtid="{D5CDD505-2E9C-101B-9397-08002B2CF9AE}" pid="3" name="MediaServiceImageTags">
    <vt:lpwstr/>
  </property>
</Properties>
</file>